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E7FAB7" w14:textId="60BEC40C" w:rsidR="003705FD" w:rsidRPr="00B13E1F" w:rsidRDefault="009975AA" w:rsidP="003705FD">
      <w:pPr>
        <w:tabs>
          <w:tab w:val="left" w:pos="4680"/>
          <w:tab w:val="left" w:pos="6480"/>
        </w:tabs>
        <w:rPr>
          <w:sz w:val="22"/>
          <w:szCs w:val="22"/>
        </w:rPr>
      </w:pPr>
      <w:r>
        <w:rPr>
          <w:sz w:val="22"/>
          <w:szCs w:val="22"/>
        </w:rPr>
        <w:t xml:space="preserve">                                                                        STATE OF WISCONSIN</w:t>
      </w:r>
    </w:p>
    <w:p w14:paraId="47E2D839" w14:textId="77777777" w:rsidR="009975AA" w:rsidRDefault="003705FD" w:rsidP="003705FD">
      <w:pPr>
        <w:tabs>
          <w:tab w:val="left" w:pos="4680"/>
          <w:tab w:val="left" w:pos="6480"/>
        </w:tabs>
        <w:jc w:val="center"/>
        <w:rPr>
          <w:sz w:val="22"/>
          <w:szCs w:val="22"/>
        </w:rPr>
      </w:pPr>
      <w:r w:rsidRPr="00B13E1F">
        <w:rPr>
          <w:sz w:val="22"/>
          <w:szCs w:val="22"/>
        </w:rPr>
        <w:t xml:space="preserve">TOWN OF </w:t>
      </w:r>
      <w:r w:rsidR="00492525">
        <w:rPr>
          <w:sz w:val="22"/>
          <w:szCs w:val="22"/>
        </w:rPr>
        <w:t>ROYALTON</w:t>
      </w:r>
    </w:p>
    <w:p w14:paraId="3889FC26" w14:textId="64C4A6F5" w:rsidR="003705FD" w:rsidRPr="00B13E1F" w:rsidRDefault="00492525" w:rsidP="003705FD">
      <w:pPr>
        <w:tabs>
          <w:tab w:val="left" w:pos="4680"/>
          <w:tab w:val="left" w:pos="6480"/>
        </w:tabs>
        <w:jc w:val="center"/>
        <w:rPr>
          <w:sz w:val="22"/>
          <w:szCs w:val="22"/>
        </w:rPr>
      </w:pPr>
      <w:r>
        <w:rPr>
          <w:sz w:val="22"/>
          <w:szCs w:val="22"/>
        </w:rPr>
        <w:t>WAUPACA</w:t>
      </w:r>
      <w:r w:rsidR="00D6458D">
        <w:rPr>
          <w:sz w:val="22"/>
          <w:szCs w:val="22"/>
        </w:rPr>
        <w:t xml:space="preserve"> </w:t>
      </w:r>
      <w:r w:rsidR="003705FD" w:rsidRPr="00B13E1F">
        <w:rPr>
          <w:sz w:val="22"/>
          <w:szCs w:val="22"/>
        </w:rPr>
        <w:t>COUNTY</w:t>
      </w:r>
    </w:p>
    <w:p w14:paraId="209B0417" w14:textId="20A1A360" w:rsidR="003705FD" w:rsidRDefault="009975AA" w:rsidP="003705FD">
      <w:pPr>
        <w:pBdr>
          <w:bottom w:val="single" w:sz="6" w:space="1" w:color="auto"/>
        </w:pBdr>
        <w:tabs>
          <w:tab w:val="left" w:pos="4680"/>
          <w:tab w:val="left" w:pos="6480"/>
        </w:tabs>
        <w:rPr>
          <w:sz w:val="22"/>
          <w:szCs w:val="22"/>
        </w:rPr>
      </w:pPr>
      <w:r>
        <w:rPr>
          <w:sz w:val="22"/>
          <w:szCs w:val="22"/>
        </w:rPr>
        <w:t xml:space="preserve">                                                               </w:t>
      </w:r>
    </w:p>
    <w:p w14:paraId="2FDD0958" w14:textId="6745E50F" w:rsidR="009975AA" w:rsidRPr="00B13E1F" w:rsidRDefault="009975AA" w:rsidP="003705FD">
      <w:pPr>
        <w:pBdr>
          <w:bottom w:val="single" w:sz="6" w:space="1" w:color="auto"/>
        </w:pBdr>
        <w:tabs>
          <w:tab w:val="left" w:pos="4680"/>
          <w:tab w:val="left" w:pos="6480"/>
        </w:tabs>
        <w:rPr>
          <w:sz w:val="22"/>
          <w:szCs w:val="22"/>
        </w:rPr>
      </w:pPr>
      <w:r>
        <w:rPr>
          <w:sz w:val="22"/>
          <w:szCs w:val="22"/>
        </w:rPr>
        <w:t xml:space="preserve">                                               </w:t>
      </w:r>
    </w:p>
    <w:p w14:paraId="75F8A85D" w14:textId="77777777" w:rsidR="003705FD" w:rsidRPr="00B13E1F" w:rsidRDefault="003705FD" w:rsidP="009975AA">
      <w:pPr>
        <w:tabs>
          <w:tab w:val="left" w:pos="0"/>
        </w:tabs>
        <w:rPr>
          <w:sz w:val="22"/>
          <w:szCs w:val="22"/>
        </w:rPr>
      </w:pPr>
    </w:p>
    <w:p w14:paraId="5F5FF8F6" w14:textId="277AED49" w:rsidR="003705FD" w:rsidRPr="00B13E1F" w:rsidRDefault="003705FD" w:rsidP="00200009">
      <w:pPr>
        <w:tabs>
          <w:tab w:val="left" w:pos="0"/>
        </w:tabs>
        <w:jc w:val="center"/>
        <w:rPr>
          <w:sz w:val="22"/>
          <w:szCs w:val="22"/>
          <w:u w:val="single"/>
        </w:rPr>
      </w:pPr>
      <w:r w:rsidRPr="00B13E1F">
        <w:rPr>
          <w:sz w:val="22"/>
          <w:szCs w:val="22"/>
        </w:rPr>
        <w:t xml:space="preserve">ORDINANCE </w:t>
      </w:r>
      <w:proofErr w:type="gramStart"/>
      <w:r w:rsidRPr="00B13E1F">
        <w:rPr>
          <w:sz w:val="22"/>
          <w:szCs w:val="22"/>
        </w:rPr>
        <w:t>NO</w:t>
      </w:r>
      <w:r w:rsidR="00200009">
        <w:rPr>
          <w:sz w:val="22"/>
          <w:szCs w:val="22"/>
        </w:rPr>
        <w:t xml:space="preserve">  </w:t>
      </w:r>
      <w:r w:rsidR="00463A07">
        <w:rPr>
          <w:sz w:val="22"/>
          <w:szCs w:val="22"/>
          <w:u w:val="single"/>
        </w:rPr>
        <w:t>Amendment</w:t>
      </w:r>
      <w:proofErr w:type="gramEnd"/>
      <w:r w:rsidR="00463A07">
        <w:rPr>
          <w:sz w:val="22"/>
          <w:szCs w:val="22"/>
          <w:u w:val="single"/>
        </w:rPr>
        <w:t xml:space="preserve"> </w:t>
      </w:r>
      <w:r w:rsidR="00987380">
        <w:rPr>
          <w:sz w:val="22"/>
          <w:szCs w:val="22"/>
          <w:u w:val="single"/>
        </w:rPr>
        <w:t xml:space="preserve"> </w:t>
      </w:r>
      <w:r w:rsidR="00200009">
        <w:rPr>
          <w:sz w:val="22"/>
          <w:szCs w:val="22"/>
          <w:u w:val="single"/>
        </w:rPr>
        <w:t>04-09-2026</w:t>
      </w:r>
      <w:r w:rsidRPr="00B13E1F">
        <w:rPr>
          <w:sz w:val="22"/>
          <w:szCs w:val="22"/>
          <w:u w:val="single"/>
        </w:rPr>
        <w:tab/>
      </w:r>
    </w:p>
    <w:p w14:paraId="7FDED4E6" w14:textId="715F3161" w:rsidR="003705FD" w:rsidRPr="00B13E1F" w:rsidRDefault="00463A07" w:rsidP="003705FD">
      <w:pPr>
        <w:pBdr>
          <w:bottom w:val="single" w:sz="6" w:space="1" w:color="auto"/>
        </w:pBdr>
        <w:tabs>
          <w:tab w:val="left" w:pos="0"/>
        </w:tabs>
        <w:jc w:val="center"/>
        <w:rPr>
          <w:sz w:val="22"/>
          <w:szCs w:val="22"/>
        </w:rPr>
      </w:pPr>
      <w:r>
        <w:rPr>
          <w:sz w:val="22"/>
          <w:szCs w:val="22"/>
        </w:rPr>
        <w:t xml:space="preserve">                  </w:t>
      </w:r>
      <w:proofErr w:type="gramStart"/>
      <w:r>
        <w:rPr>
          <w:sz w:val="22"/>
          <w:szCs w:val="22"/>
        </w:rPr>
        <w:t>To  Ordinance</w:t>
      </w:r>
      <w:proofErr w:type="gramEnd"/>
      <w:r>
        <w:rPr>
          <w:sz w:val="22"/>
          <w:szCs w:val="22"/>
        </w:rPr>
        <w:t xml:space="preserve"> 38</w:t>
      </w:r>
    </w:p>
    <w:p w14:paraId="229A6C19" w14:textId="77777777" w:rsidR="003705FD" w:rsidRPr="00B13E1F" w:rsidRDefault="003705FD" w:rsidP="003705FD">
      <w:pPr>
        <w:tabs>
          <w:tab w:val="left" w:pos="0"/>
        </w:tabs>
        <w:jc w:val="center"/>
        <w:rPr>
          <w:sz w:val="22"/>
          <w:szCs w:val="22"/>
        </w:rPr>
      </w:pPr>
    </w:p>
    <w:p w14:paraId="1931CE54" w14:textId="77777777" w:rsidR="00A82F84" w:rsidRPr="0092163C" w:rsidRDefault="00A82F84">
      <w:pPr>
        <w:tabs>
          <w:tab w:val="left" w:pos="480"/>
          <w:tab w:val="left" w:pos="1080"/>
          <w:tab w:val="left" w:pos="1680"/>
          <w:tab w:val="left" w:pos="2280"/>
          <w:tab w:val="left" w:pos="2880"/>
        </w:tabs>
        <w:spacing w:line="240" w:lineRule="exact"/>
        <w:jc w:val="center"/>
        <w:rPr>
          <w:sz w:val="22"/>
          <w:szCs w:val="22"/>
        </w:rPr>
      </w:pPr>
      <w:r w:rsidRPr="0092163C">
        <w:rPr>
          <w:sz w:val="22"/>
          <w:szCs w:val="22"/>
        </w:rPr>
        <w:t>CONTENTS</w:t>
      </w:r>
    </w:p>
    <w:p w14:paraId="26C53ECA"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78068FCA" w14:textId="77777777" w:rsidR="00A82F84" w:rsidRPr="0092163C" w:rsidRDefault="00A82F84">
      <w:pPr>
        <w:tabs>
          <w:tab w:val="left" w:pos="480"/>
          <w:tab w:val="left" w:pos="1080"/>
          <w:tab w:val="left" w:pos="1680"/>
          <w:tab w:val="left" w:pos="2280"/>
          <w:tab w:val="left" w:pos="2880"/>
        </w:tabs>
        <w:spacing w:line="240" w:lineRule="exact"/>
        <w:rPr>
          <w:sz w:val="22"/>
          <w:szCs w:val="22"/>
        </w:rPr>
      </w:pPr>
      <w:r w:rsidRPr="0092163C">
        <w:rPr>
          <w:sz w:val="22"/>
          <w:szCs w:val="22"/>
        </w:rPr>
        <w:tab/>
      </w:r>
      <w:r w:rsidRPr="0092163C">
        <w:rPr>
          <w:sz w:val="22"/>
          <w:szCs w:val="22"/>
        </w:rPr>
        <w:tab/>
        <w:t>1.1</w:t>
      </w:r>
      <w:r w:rsidRPr="0092163C">
        <w:rPr>
          <w:sz w:val="22"/>
          <w:szCs w:val="22"/>
        </w:rPr>
        <w:tab/>
        <w:t>Authority</w:t>
      </w:r>
    </w:p>
    <w:p w14:paraId="2EC7325E" w14:textId="77777777" w:rsidR="00A82F84" w:rsidRPr="0092163C" w:rsidRDefault="00A82F84">
      <w:pPr>
        <w:tabs>
          <w:tab w:val="left" w:pos="480"/>
          <w:tab w:val="left" w:pos="1080"/>
          <w:tab w:val="left" w:pos="1680"/>
          <w:tab w:val="left" w:pos="2280"/>
          <w:tab w:val="left" w:pos="2880"/>
        </w:tabs>
        <w:spacing w:line="240" w:lineRule="exact"/>
        <w:rPr>
          <w:sz w:val="22"/>
          <w:szCs w:val="22"/>
        </w:rPr>
      </w:pPr>
      <w:r w:rsidRPr="0092163C">
        <w:rPr>
          <w:sz w:val="22"/>
          <w:szCs w:val="22"/>
        </w:rPr>
        <w:tab/>
      </w:r>
      <w:r w:rsidRPr="0092163C">
        <w:rPr>
          <w:sz w:val="22"/>
          <w:szCs w:val="22"/>
        </w:rPr>
        <w:tab/>
        <w:t>1.2</w:t>
      </w:r>
      <w:r w:rsidRPr="0092163C">
        <w:rPr>
          <w:sz w:val="22"/>
          <w:szCs w:val="22"/>
        </w:rPr>
        <w:tab/>
        <w:t>Purpose</w:t>
      </w:r>
    </w:p>
    <w:p w14:paraId="2AE40EE6" w14:textId="77777777" w:rsidR="00A82F84" w:rsidRPr="0092163C" w:rsidRDefault="00A82F84">
      <w:pPr>
        <w:tabs>
          <w:tab w:val="left" w:pos="480"/>
          <w:tab w:val="left" w:pos="1080"/>
          <w:tab w:val="left" w:pos="1680"/>
          <w:tab w:val="left" w:pos="2280"/>
          <w:tab w:val="left" w:pos="2880"/>
        </w:tabs>
        <w:spacing w:line="240" w:lineRule="exact"/>
        <w:rPr>
          <w:sz w:val="22"/>
          <w:szCs w:val="22"/>
        </w:rPr>
      </w:pPr>
      <w:r w:rsidRPr="0092163C">
        <w:rPr>
          <w:sz w:val="22"/>
          <w:szCs w:val="22"/>
        </w:rPr>
        <w:tab/>
      </w:r>
      <w:r w:rsidRPr="0092163C">
        <w:rPr>
          <w:sz w:val="22"/>
          <w:szCs w:val="22"/>
        </w:rPr>
        <w:tab/>
        <w:t>1.3</w:t>
      </w:r>
      <w:r w:rsidRPr="0092163C">
        <w:rPr>
          <w:sz w:val="22"/>
          <w:szCs w:val="22"/>
        </w:rPr>
        <w:tab/>
        <w:t>Scope</w:t>
      </w:r>
    </w:p>
    <w:p w14:paraId="0A1C63BA" w14:textId="77777777" w:rsidR="00A82F84" w:rsidRPr="0092163C" w:rsidRDefault="00A82F84">
      <w:pPr>
        <w:tabs>
          <w:tab w:val="left" w:pos="480"/>
          <w:tab w:val="left" w:pos="1080"/>
          <w:tab w:val="left" w:pos="1680"/>
          <w:tab w:val="left" w:pos="2280"/>
          <w:tab w:val="left" w:pos="2880"/>
        </w:tabs>
        <w:spacing w:line="240" w:lineRule="exact"/>
        <w:rPr>
          <w:sz w:val="22"/>
          <w:szCs w:val="22"/>
        </w:rPr>
      </w:pPr>
      <w:r w:rsidRPr="0092163C">
        <w:rPr>
          <w:sz w:val="22"/>
          <w:szCs w:val="22"/>
        </w:rPr>
        <w:tab/>
      </w:r>
      <w:r w:rsidRPr="0092163C">
        <w:rPr>
          <w:sz w:val="22"/>
          <w:szCs w:val="22"/>
        </w:rPr>
        <w:tab/>
        <w:t>1.4</w:t>
      </w:r>
      <w:r w:rsidRPr="0092163C">
        <w:rPr>
          <w:sz w:val="22"/>
          <w:szCs w:val="22"/>
        </w:rPr>
        <w:tab/>
        <w:t>Adoption of Wisconsin Uniform Dwelling Code</w:t>
      </w:r>
    </w:p>
    <w:p w14:paraId="7E2A85B2" w14:textId="77777777" w:rsidR="00A82F84" w:rsidRPr="0092163C" w:rsidRDefault="00A82F84">
      <w:pPr>
        <w:tabs>
          <w:tab w:val="left" w:pos="480"/>
          <w:tab w:val="left" w:pos="1080"/>
          <w:tab w:val="left" w:pos="1680"/>
          <w:tab w:val="left" w:pos="2280"/>
          <w:tab w:val="left" w:pos="2880"/>
        </w:tabs>
        <w:spacing w:line="240" w:lineRule="exact"/>
        <w:ind w:left="14" w:firstLine="242"/>
        <w:rPr>
          <w:sz w:val="22"/>
          <w:szCs w:val="22"/>
        </w:rPr>
      </w:pPr>
      <w:r w:rsidRPr="0092163C">
        <w:rPr>
          <w:sz w:val="22"/>
          <w:szCs w:val="22"/>
        </w:rPr>
        <w:tab/>
      </w:r>
      <w:r w:rsidRPr="0092163C">
        <w:rPr>
          <w:sz w:val="22"/>
          <w:szCs w:val="22"/>
        </w:rPr>
        <w:tab/>
        <w:t>1.5</w:t>
      </w:r>
      <w:r w:rsidRPr="0092163C">
        <w:rPr>
          <w:sz w:val="22"/>
          <w:szCs w:val="22"/>
        </w:rPr>
        <w:tab/>
        <w:t>Building Inspector</w:t>
      </w:r>
    </w:p>
    <w:p w14:paraId="40580788" w14:textId="77777777" w:rsidR="00A82F84" w:rsidRPr="0092163C" w:rsidRDefault="00A82F84">
      <w:pPr>
        <w:tabs>
          <w:tab w:val="left" w:pos="480"/>
          <w:tab w:val="left" w:pos="1080"/>
          <w:tab w:val="left" w:pos="1680"/>
          <w:tab w:val="left" w:pos="2280"/>
          <w:tab w:val="left" w:pos="2880"/>
        </w:tabs>
        <w:spacing w:line="240" w:lineRule="exact"/>
        <w:ind w:left="14" w:firstLine="242"/>
        <w:rPr>
          <w:sz w:val="22"/>
          <w:szCs w:val="22"/>
        </w:rPr>
      </w:pPr>
      <w:r w:rsidRPr="0092163C">
        <w:rPr>
          <w:sz w:val="22"/>
          <w:szCs w:val="22"/>
        </w:rPr>
        <w:tab/>
      </w:r>
      <w:r w:rsidRPr="0092163C">
        <w:rPr>
          <w:sz w:val="22"/>
          <w:szCs w:val="22"/>
        </w:rPr>
        <w:tab/>
        <w:t>1.6</w:t>
      </w:r>
      <w:r w:rsidRPr="0092163C">
        <w:rPr>
          <w:sz w:val="22"/>
          <w:szCs w:val="22"/>
        </w:rPr>
        <w:tab/>
        <w:t>Building Permit Required</w:t>
      </w:r>
    </w:p>
    <w:p w14:paraId="0C25CEA4" w14:textId="6654EEBE" w:rsidR="00A82F84" w:rsidRPr="0092163C" w:rsidRDefault="00A82F84">
      <w:pPr>
        <w:tabs>
          <w:tab w:val="left" w:pos="480"/>
          <w:tab w:val="left" w:pos="1080"/>
          <w:tab w:val="left" w:pos="1680"/>
          <w:tab w:val="left" w:pos="2280"/>
          <w:tab w:val="left" w:pos="2880"/>
        </w:tabs>
        <w:spacing w:line="240" w:lineRule="exact"/>
        <w:ind w:left="14" w:firstLine="242"/>
        <w:rPr>
          <w:sz w:val="22"/>
          <w:szCs w:val="22"/>
        </w:rPr>
      </w:pPr>
      <w:r w:rsidRPr="0092163C">
        <w:rPr>
          <w:sz w:val="22"/>
          <w:szCs w:val="22"/>
        </w:rPr>
        <w:tab/>
      </w:r>
      <w:r w:rsidRPr="0092163C">
        <w:rPr>
          <w:sz w:val="22"/>
          <w:szCs w:val="22"/>
        </w:rPr>
        <w:tab/>
        <w:t>1.7</w:t>
      </w:r>
      <w:r w:rsidRPr="0092163C">
        <w:rPr>
          <w:sz w:val="22"/>
          <w:szCs w:val="22"/>
        </w:rPr>
        <w:tab/>
      </w:r>
      <w:r w:rsidR="00152841">
        <w:rPr>
          <w:sz w:val="22"/>
          <w:szCs w:val="22"/>
        </w:rPr>
        <w:t>Petition for Variance</w:t>
      </w:r>
    </w:p>
    <w:p w14:paraId="21752214" w14:textId="40801A33" w:rsidR="00A82F84" w:rsidRPr="0092163C" w:rsidRDefault="00A82F84">
      <w:pPr>
        <w:tabs>
          <w:tab w:val="left" w:pos="480"/>
          <w:tab w:val="left" w:pos="1080"/>
          <w:tab w:val="left" w:pos="1680"/>
          <w:tab w:val="left" w:pos="2280"/>
          <w:tab w:val="left" w:pos="2880"/>
        </w:tabs>
        <w:spacing w:line="240" w:lineRule="exact"/>
        <w:ind w:left="14" w:firstLine="242"/>
        <w:rPr>
          <w:sz w:val="22"/>
          <w:szCs w:val="22"/>
        </w:rPr>
      </w:pPr>
      <w:r w:rsidRPr="0092163C">
        <w:rPr>
          <w:sz w:val="22"/>
          <w:szCs w:val="22"/>
        </w:rPr>
        <w:tab/>
      </w:r>
      <w:r w:rsidRPr="0092163C">
        <w:rPr>
          <w:sz w:val="22"/>
          <w:szCs w:val="22"/>
        </w:rPr>
        <w:tab/>
        <w:t>1.8</w:t>
      </w:r>
      <w:r w:rsidRPr="0092163C">
        <w:rPr>
          <w:sz w:val="22"/>
          <w:szCs w:val="22"/>
        </w:rPr>
        <w:tab/>
      </w:r>
      <w:r w:rsidR="00152841" w:rsidRPr="0092163C">
        <w:rPr>
          <w:sz w:val="22"/>
          <w:szCs w:val="22"/>
        </w:rPr>
        <w:t xml:space="preserve">Building Permit Fees </w:t>
      </w:r>
    </w:p>
    <w:p w14:paraId="0D79F82A" w14:textId="77777777" w:rsidR="00152841" w:rsidRPr="0092163C" w:rsidRDefault="00A82F84" w:rsidP="00152841">
      <w:pPr>
        <w:tabs>
          <w:tab w:val="left" w:pos="480"/>
          <w:tab w:val="left" w:pos="1080"/>
          <w:tab w:val="left" w:pos="1680"/>
          <w:tab w:val="left" w:pos="2280"/>
          <w:tab w:val="left" w:pos="2880"/>
        </w:tabs>
        <w:spacing w:line="240" w:lineRule="exact"/>
        <w:ind w:left="14" w:firstLine="242"/>
        <w:rPr>
          <w:sz w:val="22"/>
          <w:szCs w:val="22"/>
        </w:rPr>
      </w:pPr>
      <w:r w:rsidRPr="0092163C">
        <w:rPr>
          <w:sz w:val="22"/>
          <w:szCs w:val="22"/>
        </w:rPr>
        <w:tab/>
      </w:r>
      <w:r w:rsidRPr="0092163C">
        <w:rPr>
          <w:sz w:val="22"/>
          <w:szCs w:val="22"/>
        </w:rPr>
        <w:tab/>
        <w:t>1.9</w:t>
      </w:r>
      <w:r w:rsidRPr="0092163C">
        <w:rPr>
          <w:sz w:val="22"/>
          <w:szCs w:val="22"/>
        </w:rPr>
        <w:tab/>
      </w:r>
      <w:r w:rsidR="00152841" w:rsidRPr="0092163C">
        <w:rPr>
          <w:sz w:val="22"/>
          <w:szCs w:val="22"/>
        </w:rPr>
        <w:t>Penalties</w:t>
      </w:r>
    </w:p>
    <w:p w14:paraId="25A90B18" w14:textId="7F826E4B" w:rsidR="00A82F84" w:rsidRDefault="00152841">
      <w:pPr>
        <w:tabs>
          <w:tab w:val="left" w:pos="480"/>
          <w:tab w:val="left" w:pos="1080"/>
          <w:tab w:val="left" w:pos="1680"/>
          <w:tab w:val="left" w:pos="2280"/>
          <w:tab w:val="left" w:pos="2880"/>
        </w:tabs>
        <w:spacing w:line="240" w:lineRule="exact"/>
        <w:ind w:left="14" w:firstLine="242"/>
        <w:rPr>
          <w:sz w:val="22"/>
          <w:szCs w:val="22"/>
        </w:rPr>
      </w:pPr>
      <w:r>
        <w:rPr>
          <w:sz w:val="22"/>
          <w:szCs w:val="22"/>
        </w:rPr>
        <w:tab/>
      </w:r>
      <w:r>
        <w:rPr>
          <w:sz w:val="22"/>
          <w:szCs w:val="22"/>
        </w:rPr>
        <w:tab/>
        <w:t>1.10</w:t>
      </w:r>
      <w:r>
        <w:rPr>
          <w:sz w:val="22"/>
          <w:szCs w:val="22"/>
        </w:rPr>
        <w:tab/>
      </w:r>
      <w:r w:rsidR="00A82F84" w:rsidRPr="0092163C">
        <w:rPr>
          <w:sz w:val="22"/>
          <w:szCs w:val="22"/>
        </w:rPr>
        <w:t>Effective Date</w:t>
      </w:r>
    </w:p>
    <w:p w14:paraId="1229ADAB" w14:textId="439448BF" w:rsidR="00152841" w:rsidRPr="0092163C" w:rsidRDefault="00152841">
      <w:pPr>
        <w:tabs>
          <w:tab w:val="left" w:pos="480"/>
          <w:tab w:val="left" w:pos="1080"/>
          <w:tab w:val="left" w:pos="1680"/>
          <w:tab w:val="left" w:pos="2280"/>
          <w:tab w:val="left" w:pos="2880"/>
        </w:tabs>
        <w:spacing w:line="240" w:lineRule="exact"/>
        <w:ind w:left="14" w:firstLine="242"/>
        <w:rPr>
          <w:sz w:val="22"/>
          <w:szCs w:val="22"/>
        </w:rPr>
      </w:pPr>
      <w:r>
        <w:rPr>
          <w:sz w:val="22"/>
          <w:szCs w:val="22"/>
        </w:rPr>
        <w:tab/>
      </w:r>
      <w:r>
        <w:rPr>
          <w:sz w:val="22"/>
          <w:szCs w:val="22"/>
        </w:rPr>
        <w:tab/>
        <w:t>1.11</w:t>
      </w:r>
      <w:r w:rsidR="007D054C">
        <w:rPr>
          <w:sz w:val="22"/>
          <w:szCs w:val="22"/>
        </w:rPr>
        <w:tab/>
        <w:t>Records</w:t>
      </w:r>
    </w:p>
    <w:p w14:paraId="611B698A"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73ACBA75" w14:textId="372ED6C7"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AUTHORITY.  These regulations are adopted under the authority granted by </w:t>
      </w:r>
      <w:r w:rsidR="006A559F" w:rsidRPr="00152841">
        <w:rPr>
          <w:sz w:val="22"/>
          <w:szCs w:val="22"/>
        </w:rPr>
        <w:t xml:space="preserve">Wis. Stat. </w:t>
      </w:r>
      <w:proofErr w:type="spellStart"/>
      <w:r w:rsidR="005D7FEE" w:rsidRPr="00152841">
        <w:rPr>
          <w:sz w:val="22"/>
          <w:szCs w:val="22"/>
        </w:rPr>
        <w:t>ch.</w:t>
      </w:r>
      <w:proofErr w:type="spellEnd"/>
      <w:r w:rsidRPr="00152841">
        <w:rPr>
          <w:sz w:val="22"/>
          <w:szCs w:val="22"/>
        </w:rPr>
        <w:t xml:space="preserve"> 101.65</w:t>
      </w:r>
      <w:r w:rsidR="0092163C" w:rsidRPr="00152841">
        <w:rPr>
          <w:sz w:val="22"/>
          <w:szCs w:val="22"/>
        </w:rPr>
        <w:t>.</w:t>
      </w:r>
    </w:p>
    <w:p w14:paraId="447A06DA"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0329F730" w14:textId="7DD080C1"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PURPOSE.  The purpose of this ordinance is to promote </w:t>
      </w:r>
      <w:r w:rsidR="00F307A5" w:rsidRPr="00152841">
        <w:rPr>
          <w:sz w:val="22"/>
          <w:szCs w:val="22"/>
        </w:rPr>
        <w:t>general</w:t>
      </w:r>
      <w:r w:rsidRPr="00152841">
        <w:rPr>
          <w:sz w:val="22"/>
          <w:szCs w:val="22"/>
        </w:rPr>
        <w:t xml:space="preserve"> health, safety</w:t>
      </w:r>
      <w:r w:rsidR="0092163C" w:rsidRPr="00152841">
        <w:rPr>
          <w:sz w:val="22"/>
          <w:szCs w:val="22"/>
        </w:rPr>
        <w:t>,</w:t>
      </w:r>
      <w:r w:rsidRPr="00152841">
        <w:rPr>
          <w:sz w:val="22"/>
          <w:szCs w:val="22"/>
        </w:rPr>
        <w:t xml:space="preserve"> and welfare and to maintain required local uniformity with the administrative and technical requirements of the Wisconsin Uniform Dwelling Code.</w:t>
      </w:r>
    </w:p>
    <w:p w14:paraId="7BFC9F16"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2570071B" w14:textId="0315BD7B"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SCOPE.  The scope of this ordinance includes the </w:t>
      </w:r>
      <w:r w:rsidR="00F307A5" w:rsidRPr="00152841">
        <w:rPr>
          <w:sz w:val="22"/>
          <w:szCs w:val="22"/>
        </w:rPr>
        <w:t xml:space="preserve">permitting, enforcement and inspections of the </w:t>
      </w:r>
      <w:r w:rsidRPr="00152841">
        <w:rPr>
          <w:sz w:val="22"/>
          <w:szCs w:val="22"/>
        </w:rPr>
        <w:t xml:space="preserve">construction of one- and two-family dwellings built </w:t>
      </w:r>
      <w:r w:rsidR="00F307A5" w:rsidRPr="00152841">
        <w:rPr>
          <w:sz w:val="22"/>
          <w:szCs w:val="22"/>
        </w:rPr>
        <w:t xml:space="preserve">on or after </w:t>
      </w:r>
      <w:r w:rsidRPr="00152841">
        <w:rPr>
          <w:sz w:val="22"/>
          <w:szCs w:val="22"/>
        </w:rPr>
        <w:t>June 1, 1980</w:t>
      </w:r>
      <w:r w:rsidR="0092163C" w:rsidRPr="00152841">
        <w:rPr>
          <w:sz w:val="22"/>
          <w:szCs w:val="22"/>
        </w:rPr>
        <w:t>,</w:t>
      </w:r>
      <w:r w:rsidR="00D11133" w:rsidRPr="00152841">
        <w:rPr>
          <w:sz w:val="22"/>
          <w:szCs w:val="22"/>
        </w:rPr>
        <w:t xml:space="preserve"> and camping units as defined in Wis. Admin. Code </w:t>
      </w:r>
      <w:proofErr w:type="spellStart"/>
      <w:r w:rsidR="005D7FEE" w:rsidRPr="00152841">
        <w:rPr>
          <w:sz w:val="22"/>
          <w:szCs w:val="22"/>
        </w:rPr>
        <w:t>ch.</w:t>
      </w:r>
      <w:proofErr w:type="spellEnd"/>
      <w:r w:rsidR="00D11133" w:rsidRPr="00152841">
        <w:rPr>
          <w:sz w:val="22"/>
          <w:szCs w:val="22"/>
        </w:rPr>
        <w:t xml:space="preserve"> 327.08(9)</w:t>
      </w:r>
      <w:r w:rsidRPr="00152841">
        <w:rPr>
          <w:sz w:val="22"/>
          <w:szCs w:val="22"/>
        </w:rPr>
        <w:t>.</w:t>
      </w:r>
    </w:p>
    <w:p w14:paraId="55CD67CE"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4414313D" w14:textId="7145FF02" w:rsidR="00A82F84" w:rsidRPr="00152841" w:rsidRDefault="00A82F84" w:rsidP="00152841">
      <w:pPr>
        <w:tabs>
          <w:tab w:val="left" w:pos="480"/>
          <w:tab w:val="left" w:pos="1080"/>
          <w:tab w:val="left" w:pos="1680"/>
          <w:tab w:val="left" w:pos="2280"/>
          <w:tab w:val="left" w:pos="2880"/>
        </w:tabs>
        <w:spacing w:line="240" w:lineRule="exact"/>
        <w:ind w:left="9" w:hanging="9"/>
        <w:rPr>
          <w:sz w:val="22"/>
          <w:szCs w:val="22"/>
        </w:rPr>
      </w:pPr>
      <w:r w:rsidRPr="00152841">
        <w:rPr>
          <w:sz w:val="22"/>
          <w:szCs w:val="22"/>
        </w:rPr>
        <w:t xml:space="preserve">Notwithstanding </w:t>
      </w:r>
      <w:r w:rsidR="006A559F" w:rsidRPr="00152841">
        <w:rPr>
          <w:sz w:val="22"/>
          <w:szCs w:val="22"/>
        </w:rPr>
        <w:t xml:space="preserve">Wis. Admin. Code </w:t>
      </w:r>
      <w:proofErr w:type="spellStart"/>
      <w:r w:rsidR="005D7FEE" w:rsidRPr="00152841">
        <w:rPr>
          <w:sz w:val="22"/>
          <w:szCs w:val="22"/>
        </w:rPr>
        <w:t>ch.</w:t>
      </w:r>
      <w:proofErr w:type="spellEnd"/>
      <w:r w:rsidRPr="00152841">
        <w:rPr>
          <w:sz w:val="22"/>
          <w:szCs w:val="22"/>
        </w:rPr>
        <w:t xml:space="preserve"> </w:t>
      </w:r>
      <w:r w:rsidR="00E378A6" w:rsidRPr="00152841">
        <w:rPr>
          <w:sz w:val="22"/>
          <w:szCs w:val="22"/>
        </w:rPr>
        <w:t>SPS</w:t>
      </w:r>
      <w:r w:rsidRPr="00152841">
        <w:rPr>
          <w:sz w:val="22"/>
          <w:szCs w:val="22"/>
        </w:rPr>
        <w:t xml:space="preserve"> </w:t>
      </w:r>
      <w:r w:rsidR="00E378A6" w:rsidRPr="00152841">
        <w:rPr>
          <w:sz w:val="22"/>
          <w:szCs w:val="22"/>
        </w:rPr>
        <w:t>3</w:t>
      </w:r>
      <w:r w:rsidRPr="00152841">
        <w:rPr>
          <w:sz w:val="22"/>
          <w:szCs w:val="22"/>
        </w:rPr>
        <w:t>20.05</w:t>
      </w:r>
      <w:r w:rsidR="00013181" w:rsidRPr="00152841">
        <w:rPr>
          <w:sz w:val="22"/>
          <w:szCs w:val="22"/>
        </w:rPr>
        <w:t xml:space="preserve"> or any other exemptions of the Uniform Dwelling Code</w:t>
      </w:r>
      <w:r w:rsidRPr="00152841">
        <w:rPr>
          <w:sz w:val="22"/>
          <w:szCs w:val="22"/>
        </w:rPr>
        <w:t xml:space="preserve">, the scope </w:t>
      </w:r>
      <w:r w:rsidR="00013181" w:rsidRPr="00152841">
        <w:rPr>
          <w:sz w:val="22"/>
          <w:szCs w:val="22"/>
        </w:rPr>
        <w:t xml:space="preserve">of this ordinance </w:t>
      </w:r>
      <w:r w:rsidRPr="00152841">
        <w:rPr>
          <w:sz w:val="22"/>
          <w:szCs w:val="22"/>
        </w:rPr>
        <w:t>also includes the construction and inspection of alterations and additions to one- and two-family dwellings built before June 1, 1980.  Because such projects are not under state jurisdiction, petitions for variance</w:t>
      </w:r>
      <w:r w:rsidR="00152841" w:rsidRPr="00152841">
        <w:rPr>
          <w:sz w:val="22"/>
          <w:szCs w:val="22"/>
        </w:rPr>
        <w:t>,</w:t>
      </w:r>
      <w:r w:rsidRPr="00152841">
        <w:rPr>
          <w:sz w:val="22"/>
          <w:szCs w:val="22"/>
        </w:rPr>
        <w:t xml:space="preserve"> and final appeals </w:t>
      </w:r>
      <w:r w:rsidR="00152841" w:rsidRPr="00152841">
        <w:rPr>
          <w:sz w:val="22"/>
          <w:szCs w:val="22"/>
        </w:rPr>
        <w:t xml:space="preserve">of these projects </w:t>
      </w:r>
      <w:r w:rsidRPr="00152841">
        <w:rPr>
          <w:sz w:val="22"/>
          <w:szCs w:val="22"/>
        </w:rPr>
        <w:t xml:space="preserve">shall be decided by </w:t>
      </w:r>
      <w:r w:rsidR="00DB6AC7" w:rsidRPr="00152841">
        <w:rPr>
          <w:sz w:val="22"/>
          <w:szCs w:val="22"/>
        </w:rPr>
        <w:t>this municipality</w:t>
      </w:r>
      <w:r w:rsidRPr="00152841">
        <w:rPr>
          <w:sz w:val="22"/>
          <w:szCs w:val="22"/>
        </w:rPr>
        <w:t xml:space="preserve">.  Petitions for variance shall be decided </w:t>
      </w:r>
      <w:r w:rsidR="00DB6AC7" w:rsidRPr="00152841">
        <w:rPr>
          <w:sz w:val="22"/>
          <w:szCs w:val="22"/>
        </w:rPr>
        <w:t xml:space="preserve">by the municipality in accordance with </w:t>
      </w:r>
      <w:r w:rsidR="006A559F" w:rsidRPr="00152841">
        <w:rPr>
          <w:sz w:val="22"/>
          <w:szCs w:val="22"/>
        </w:rPr>
        <w:t xml:space="preserve">Wis. Admin. Code </w:t>
      </w:r>
      <w:proofErr w:type="spellStart"/>
      <w:r w:rsidR="00893485" w:rsidRPr="00152841">
        <w:rPr>
          <w:sz w:val="22"/>
          <w:szCs w:val="22"/>
        </w:rPr>
        <w:t>ch.</w:t>
      </w:r>
      <w:proofErr w:type="spellEnd"/>
      <w:r w:rsidR="00893485" w:rsidRPr="00152841">
        <w:rPr>
          <w:sz w:val="22"/>
          <w:szCs w:val="22"/>
        </w:rPr>
        <w:t xml:space="preserve"> </w:t>
      </w:r>
      <w:r w:rsidR="00E378A6" w:rsidRPr="00152841">
        <w:rPr>
          <w:sz w:val="22"/>
          <w:szCs w:val="22"/>
        </w:rPr>
        <w:t>SPS 3</w:t>
      </w:r>
      <w:r w:rsidRPr="00152841">
        <w:rPr>
          <w:sz w:val="22"/>
          <w:szCs w:val="22"/>
        </w:rPr>
        <w:t xml:space="preserve">20.19 so that equivalency is maintained to the intent of the rule being petitioned.  </w:t>
      </w:r>
    </w:p>
    <w:p w14:paraId="55B1BE1C" w14:textId="77777777" w:rsidR="00A82F84" w:rsidRPr="00152841" w:rsidRDefault="00A82F84">
      <w:pPr>
        <w:tabs>
          <w:tab w:val="left" w:pos="480"/>
          <w:tab w:val="left" w:pos="1080"/>
          <w:tab w:val="left" w:pos="1680"/>
          <w:tab w:val="left" w:pos="2280"/>
          <w:tab w:val="left" w:pos="2880"/>
        </w:tabs>
        <w:spacing w:line="240" w:lineRule="exact"/>
        <w:ind w:left="9" w:firstLine="247"/>
        <w:rPr>
          <w:sz w:val="22"/>
          <w:szCs w:val="22"/>
        </w:rPr>
      </w:pPr>
    </w:p>
    <w:p w14:paraId="1ED726EB" w14:textId="5758B854" w:rsidR="00A82F84" w:rsidRPr="00152841" w:rsidRDefault="00F307A5" w:rsidP="00152841">
      <w:pPr>
        <w:tabs>
          <w:tab w:val="left" w:pos="480"/>
          <w:tab w:val="left" w:pos="1080"/>
          <w:tab w:val="left" w:pos="1680"/>
          <w:tab w:val="left" w:pos="2280"/>
          <w:tab w:val="left" w:pos="2880"/>
        </w:tabs>
        <w:spacing w:line="240" w:lineRule="exact"/>
        <w:ind w:left="9" w:hanging="9"/>
        <w:rPr>
          <w:sz w:val="22"/>
          <w:szCs w:val="22"/>
        </w:rPr>
      </w:pPr>
      <w:r w:rsidRPr="00152841">
        <w:rPr>
          <w:sz w:val="22"/>
          <w:szCs w:val="22"/>
        </w:rPr>
        <w:t>Notwithstanding</w:t>
      </w:r>
      <w:r w:rsidR="00A82F84" w:rsidRPr="00152841">
        <w:rPr>
          <w:sz w:val="22"/>
          <w:szCs w:val="22"/>
        </w:rPr>
        <w:t xml:space="preserve"> </w:t>
      </w:r>
      <w:r w:rsidR="006A559F" w:rsidRPr="00152841">
        <w:rPr>
          <w:sz w:val="22"/>
          <w:szCs w:val="22"/>
        </w:rPr>
        <w:t xml:space="preserve">Wis. Admin. Code </w:t>
      </w:r>
      <w:proofErr w:type="spellStart"/>
      <w:r w:rsidR="005D7FEE" w:rsidRPr="00152841">
        <w:rPr>
          <w:sz w:val="22"/>
          <w:szCs w:val="22"/>
        </w:rPr>
        <w:t>ch.</w:t>
      </w:r>
      <w:proofErr w:type="spellEnd"/>
      <w:r w:rsidR="006A559F" w:rsidRPr="00152841">
        <w:rPr>
          <w:sz w:val="22"/>
          <w:szCs w:val="22"/>
        </w:rPr>
        <w:t xml:space="preserve"> </w:t>
      </w:r>
      <w:r w:rsidR="00E378A6" w:rsidRPr="00152841">
        <w:rPr>
          <w:sz w:val="22"/>
          <w:szCs w:val="22"/>
        </w:rPr>
        <w:t>SPS 3</w:t>
      </w:r>
      <w:r w:rsidR="00A82F84" w:rsidRPr="00152841">
        <w:rPr>
          <w:sz w:val="22"/>
          <w:szCs w:val="22"/>
        </w:rPr>
        <w:t>20.05</w:t>
      </w:r>
      <w:r w:rsidR="00013181" w:rsidRPr="00152841">
        <w:rPr>
          <w:sz w:val="22"/>
          <w:szCs w:val="22"/>
        </w:rPr>
        <w:t xml:space="preserve"> or any other exemptions of the Uniform Dwelling Code</w:t>
      </w:r>
      <w:r w:rsidR="00A82F84" w:rsidRPr="00152841">
        <w:rPr>
          <w:sz w:val="22"/>
          <w:szCs w:val="22"/>
        </w:rPr>
        <w:t xml:space="preserve">, the scope </w:t>
      </w:r>
      <w:r w:rsidR="00013181" w:rsidRPr="00152841">
        <w:rPr>
          <w:sz w:val="22"/>
          <w:szCs w:val="22"/>
        </w:rPr>
        <w:t xml:space="preserve">of this ordinance </w:t>
      </w:r>
      <w:r w:rsidR="00A82F84" w:rsidRPr="00152841">
        <w:rPr>
          <w:sz w:val="22"/>
          <w:szCs w:val="22"/>
        </w:rPr>
        <w:t>also includes the construction and inspection of</w:t>
      </w:r>
      <w:r w:rsidR="00DB6AC7" w:rsidRPr="00152841">
        <w:rPr>
          <w:sz w:val="22"/>
          <w:szCs w:val="22"/>
        </w:rPr>
        <w:t xml:space="preserve"> </w:t>
      </w:r>
      <w:sdt>
        <w:sdtPr>
          <w:rPr>
            <w:sz w:val="22"/>
            <w:szCs w:val="22"/>
          </w:rPr>
          <w:alias w:val="Additional applications"/>
          <w:tag w:val="additional applications"/>
          <w:id w:val="-1789576662"/>
          <w:placeholder>
            <w:docPart w:val="DefaultPlaceholder_-1854013438"/>
          </w:placeholder>
          <w:comboBox>
            <w:listItem w:displayText="detached garages" w:value="detached garages"/>
            <w:listItem w:displayText="accessory buildings" w:value="accessory buildings"/>
            <w:listItem w:displayText="detached garages and accessory buildings" w:value="detached garages and accessory buildings"/>
          </w:comboBox>
        </w:sdtPr>
        <w:sdtContent>
          <w:r w:rsidR="00D6458D">
            <w:rPr>
              <w:sz w:val="22"/>
              <w:szCs w:val="22"/>
            </w:rPr>
            <w:t>detached garages</w:t>
          </w:r>
        </w:sdtContent>
      </w:sdt>
      <w:r w:rsidR="00A82F84" w:rsidRPr="00152841">
        <w:rPr>
          <w:sz w:val="22"/>
          <w:szCs w:val="22"/>
        </w:rPr>
        <w:t xml:space="preserve"> serving one</w:t>
      </w:r>
      <w:r w:rsidR="00A51344" w:rsidRPr="00152841">
        <w:rPr>
          <w:sz w:val="22"/>
          <w:szCs w:val="22"/>
        </w:rPr>
        <w:t>-</w:t>
      </w:r>
      <w:r w:rsidR="00A82F84" w:rsidRPr="00152841">
        <w:rPr>
          <w:sz w:val="22"/>
          <w:szCs w:val="22"/>
        </w:rPr>
        <w:t xml:space="preserve"> and two</w:t>
      </w:r>
      <w:r w:rsidR="00A51344" w:rsidRPr="00152841">
        <w:rPr>
          <w:sz w:val="22"/>
          <w:szCs w:val="22"/>
        </w:rPr>
        <w:t>-</w:t>
      </w:r>
      <w:r w:rsidR="00A82F84" w:rsidRPr="00152841">
        <w:rPr>
          <w:sz w:val="22"/>
          <w:szCs w:val="22"/>
        </w:rPr>
        <w:t>family dwellings.  The building structure and any heating, electrical</w:t>
      </w:r>
      <w:r w:rsidR="00152841" w:rsidRPr="00152841">
        <w:rPr>
          <w:sz w:val="22"/>
          <w:szCs w:val="22"/>
        </w:rPr>
        <w:t>,</w:t>
      </w:r>
      <w:r w:rsidR="00A82F84" w:rsidRPr="00152841">
        <w:rPr>
          <w:sz w:val="22"/>
          <w:szCs w:val="22"/>
        </w:rPr>
        <w:t xml:space="preserve"> or plumbing systems shall comply </w:t>
      </w:r>
      <w:r w:rsidR="006B1315" w:rsidRPr="00152841">
        <w:rPr>
          <w:sz w:val="22"/>
          <w:szCs w:val="22"/>
        </w:rPr>
        <w:t xml:space="preserve">with the requirements of </w:t>
      </w:r>
      <w:r w:rsidR="00013181" w:rsidRPr="00152841">
        <w:rPr>
          <w:sz w:val="22"/>
          <w:szCs w:val="22"/>
        </w:rPr>
        <w:t xml:space="preserve">the </w:t>
      </w:r>
      <w:r w:rsidR="00A82F84" w:rsidRPr="00152841">
        <w:rPr>
          <w:sz w:val="22"/>
          <w:szCs w:val="22"/>
        </w:rPr>
        <w:t>Uniform Dwelling Code</w:t>
      </w:r>
      <w:r w:rsidR="000A4188" w:rsidRPr="00152841">
        <w:rPr>
          <w:sz w:val="22"/>
          <w:szCs w:val="22"/>
        </w:rPr>
        <w:t>, other than for smoke alarms, carbon monoxide alarms and frost protection of footings, which shall be determined by the code official</w:t>
      </w:r>
      <w:r w:rsidR="00A82F84" w:rsidRPr="00152841">
        <w:rPr>
          <w:sz w:val="22"/>
          <w:szCs w:val="22"/>
        </w:rPr>
        <w:t xml:space="preserve">.  Petitions for variance and appeals </w:t>
      </w:r>
      <w:r w:rsidR="00152841" w:rsidRPr="00152841">
        <w:rPr>
          <w:sz w:val="22"/>
          <w:szCs w:val="22"/>
        </w:rPr>
        <w:t xml:space="preserve">of these projects </w:t>
      </w:r>
      <w:r w:rsidR="00A82F84" w:rsidRPr="00152841">
        <w:rPr>
          <w:sz w:val="22"/>
          <w:szCs w:val="22"/>
        </w:rPr>
        <w:t xml:space="preserve">shall be handled </w:t>
      </w:r>
      <w:r w:rsidR="000A4188" w:rsidRPr="00152841">
        <w:rPr>
          <w:sz w:val="22"/>
          <w:szCs w:val="22"/>
        </w:rPr>
        <w:t>by this municipality</w:t>
      </w:r>
      <w:r w:rsidR="00A82F84" w:rsidRPr="00152841">
        <w:rPr>
          <w:sz w:val="22"/>
          <w:szCs w:val="22"/>
        </w:rPr>
        <w:t>.</w:t>
      </w:r>
    </w:p>
    <w:p w14:paraId="3EFCCAAE"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02F84FBA" w14:textId="70C347F4"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WISCONSIN </w:t>
      </w:r>
      <w:r w:rsidR="00DB6AC7" w:rsidRPr="00152841">
        <w:rPr>
          <w:sz w:val="22"/>
          <w:szCs w:val="22"/>
        </w:rPr>
        <w:t>ADMINISTRATIVE</w:t>
      </w:r>
      <w:r w:rsidRPr="00152841">
        <w:rPr>
          <w:sz w:val="22"/>
          <w:szCs w:val="22"/>
        </w:rPr>
        <w:t xml:space="preserve"> CODE</w:t>
      </w:r>
      <w:r w:rsidR="00DB6AC7" w:rsidRPr="00152841">
        <w:rPr>
          <w:sz w:val="22"/>
          <w:szCs w:val="22"/>
        </w:rPr>
        <w:t>S</w:t>
      </w:r>
      <w:r w:rsidRPr="00152841">
        <w:rPr>
          <w:sz w:val="22"/>
          <w:szCs w:val="22"/>
        </w:rPr>
        <w:t xml:space="preserve"> ADOPTED.  Wisconsin </w:t>
      </w:r>
      <w:r w:rsidR="00DB6AC7" w:rsidRPr="00152841">
        <w:rPr>
          <w:sz w:val="22"/>
          <w:szCs w:val="22"/>
        </w:rPr>
        <w:t xml:space="preserve">Admin. Code </w:t>
      </w:r>
      <w:proofErr w:type="spellStart"/>
      <w:r w:rsidR="00152841" w:rsidRPr="00152841">
        <w:rPr>
          <w:sz w:val="22"/>
          <w:szCs w:val="22"/>
        </w:rPr>
        <w:t>ch.</w:t>
      </w:r>
      <w:proofErr w:type="spellEnd"/>
      <w:r w:rsidR="00D11133" w:rsidRPr="00152841">
        <w:rPr>
          <w:sz w:val="22"/>
          <w:szCs w:val="22"/>
        </w:rPr>
        <w:t xml:space="preserve"> </w:t>
      </w:r>
      <w:r w:rsidR="00893485" w:rsidRPr="00152841">
        <w:rPr>
          <w:sz w:val="22"/>
          <w:szCs w:val="22"/>
        </w:rPr>
        <w:t>SPS</w:t>
      </w:r>
      <w:r w:rsidR="008F3F4F" w:rsidRPr="00152841">
        <w:rPr>
          <w:sz w:val="22"/>
          <w:szCs w:val="22"/>
        </w:rPr>
        <w:t xml:space="preserve"> </w:t>
      </w:r>
      <w:r w:rsidR="00E378A6" w:rsidRPr="00152841">
        <w:rPr>
          <w:sz w:val="22"/>
          <w:szCs w:val="22"/>
        </w:rPr>
        <w:t>3</w:t>
      </w:r>
      <w:r w:rsidRPr="00152841">
        <w:rPr>
          <w:sz w:val="22"/>
          <w:szCs w:val="22"/>
        </w:rPr>
        <w:t>20-</w:t>
      </w:r>
      <w:r w:rsidR="00457A7C" w:rsidRPr="00152841">
        <w:rPr>
          <w:sz w:val="22"/>
          <w:szCs w:val="22"/>
        </w:rPr>
        <w:t>3</w:t>
      </w:r>
      <w:r w:rsidRPr="00152841">
        <w:rPr>
          <w:sz w:val="22"/>
          <w:szCs w:val="22"/>
        </w:rPr>
        <w:t>25</w:t>
      </w:r>
      <w:r w:rsidR="00DB6AC7" w:rsidRPr="00152841">
        <w:rPr>
          <w:sz w:val="22"/>
          <w:szCs w:val="22"/>
        </w:rPr>
        <w:t>, Uniform Dwelling Code,</w:t>
      </w:r>
      <w:r w:rsidR="003024EF" w:rsidRPr="00152841">
        <w:rPr>
          <w:sz w:val="22"/>
          <w:szCs w:val="22"/>
        </w:rPr>
        <w:t xml:space="preserve"> and SPS 327</w:t>
      </w:r>
      <w:r w:rsidR="00013181" w:rsidRPr="00152841">
        <w:rPr>
          <w:sz w:val="22"/>
          <w:szCs w:val="22"/>
        </w:rPr>
        <w:t xml:space="preserve">, </w:t>
      </w:r>
      <w:r w:rsidR="00DB6AC7" w:rsidRPr="00152841">
        <w:rPr>
          <w:sz w:val="22"/>
          <w:szCs w:val="22"/>
        </w:rPr>
        <w:t>Camping Units,</w:t>
      </w:r>
      <w:r w:rsidR="00013181" w:rsidRPr="00152841">
        <w:rPr>
          <w:sz w:val="22"/>
          <w:szCs w:val="22"/>
        </w:rPr>
        <w:t xml:space="preserve"> </w:t>
      </w:r>
      <w:r w:rsidR="003024EF" w:rsidRPr="00152841">
        <w:rPr>
          <w:sz w:val="22"/>
          <w:szCs w:val="22"/>
        </w:rPr>
        <w:t>their</w:t>
      </w:r>
      <w:r w:rsidR="00013181" w:rsidRPr="00152841">
        <w:rPr>
          <w:sz w:val="22"/>
          <w:szCs w:val="22"/>
        </w:rPr>
        <w:t xml:space="preserve"> successors,</w:t>
      </w:r>
      <w:r w:rsidRPr="00152841">
        <w:rPr>
          <w:sz w:val="22"/>
          <w:szCs w:val="22"/>
        </w:rPr>
        <w:t xml:space="preserve"> and all amendments thereto, </w:t>
      </w:r>
      <w:r w:rsidR="006A559F" w:rsidRPr="00152841">
        <w:rPr>
          <w:sz w:val="22"/>
          <w:szCs w:val="22"/>
        </w:rPr>
        <w:t>are</w:t>
      </w:r>
      <w:r w:rsidRPr="00152841">
        <w:rPr>
          <w:sz w:val="22"/>
          <w:szCs w:val="22"/>
        </w:rPr>
        <w:t xml:space="preserve"> adopted and incorporated by reference and shall apply to all buildings within the scope of this ordinance.</w:t>
      </w:r>
    </w:p>
    <w:p w14:paraId="0B17563C"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1953F01A" w14:textId="3ADE5453"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BUILDING INSPECTOR.  There is hereby created the position of Building Inspector, who shall administer and enforce this ordinance and shall be certified by the </w:t>
      </w:r>
      <w:r w:rsidR="00152841" w:rsidRPr="00152841">
        <w:rPr>
          <w:sz w:val="22"/>
          <w:szCs w:val="22"/>
        </w:rPr>
        <w:t>Wisconsin Department of Safety and Professional Services</w:t>
      </w:r>
      <w:r w:rsidRPr="00152841">
        <w:rPr>
          <w:sz w:val="22"/>
          <w:szCs w:val="22"/>
        </w:rPr>
        <w:t xml:space="preserve">, as specified by </w:t>
      </w:r>
      <w:r w:rsidR="006A559F" w:rsidRPr="00152841">
        <w:rPr>
          <w:sz w:val="22"/>
          <w:szCs w:val="22"/>
        </w:rPr>
        <w:t xml:space="preserve">Wis. Stat. </w:t>
      </w:r>
      <w:proofErr w:type="spellStart"/>
      <w:r w:rsidR="00893485" w:rsidRPr="00152841">
        <w:rPr>
          <w:sz w:val="22"/>
          <w:szCs w:val="22"/>
        </w:rPr>
        <w:t>ch.</w:t>
      </w:r>
      <w:proofErr w:type="spellEnd"/>
      <w:r w:rsidR="00893485" w:rsidRPr="00152841">
        <w:rPr>
          <w:sz w:val="22"/>
          <w:szCs w:val="22"/>
        </w:rPr>
        <w:t xml:space="preserve"> </w:t>
      </w:r>
      <w:r w:rsidRPr="00152841">
        <w:rPr>
          <w:sz w:val="22"/>
          <w:szCs w:val="22"/>
        </w:rPr>
        <w:t>101.66(2), in the category of Uniform Dwelling Code Construction Inspector.  Additionally, this or other assistant inspectors shall possess the certification categories of</w:t>
      </w:r>
      <w:r w:rsidR="00090328" w:rsidRPr="00152841">
        <w:rPr>
          <w:sz w:val="22"/>
          <w:szCs w:val="22"/>
        </w:rPr>
        <w:t xml:space="preserve"> UDC </w:t>
      </w:r>
      <w:r w:rsidR="009270B1" w:rsidRPr="00152841">
        <w:rPr>
          <w:sz w:val="22"/>
          <w:szCs w:val="22"/>
        </w:rPr>
        <w:t>Construction Inspector, UDC</w:t>
      </w:r>
      <w:r w:rsidRPr="00152841">
        <w:rPr>
          <w:sz w:val="22"/>
          <w:szCs w:val="22"/>
        </w:rPr>
        <w:t xml:space="preserve"> HVAC</w:t>
      </w:r>
      <w:r w:rsidR="009270B1" w:rsidRPr="00152841">
        <w:rPr>
          <w:sz w:val="22"/>
          <w:szCs w:val="22"/>
        </w:rPr>
        <w:t xml:space="preserve"> Inspector</w:t>
      </w:r>
      <w:r w:rsidRPr="00152841">
        <w:rPr>
          <w:sz w:val="22"/>
          <w:szCs w:val="22"/>
        </w:rPr>
        <w:t>, UDC Electrical</w:t>
      </w:r>
      <w:r w:rsidR="009270B1" w:rsidRPr="00152841">
        <w:rPr>
          <w:sz w:val="22"/>
          <w:szCs w:val="22"/>
        </w:rPr>
        <w:t xml:space="preserve"> Inspector</w:t>
      </w:r>
      <w:r w:rsidRPr="00152841">
        <w:rPr>
          <w:sz w:val="22"/>
          <w:szCs w:val="22"/>
        </w:rPr>
        <w:t>, and UDC Plumbing</w:t>
      </w:r>
      <w:r w:rsidR="009270B1" w:rsidRPr="00152841">
        <w:rPr>
          <w:sz w:val="22"/>
          <w:szCs w:val="22"/>
        </w:rPr>
        <w:t xml:space="preserve"> Inspector</w:t>
      </w:r>
      <w:r w:rsidRPr="00152841">
        <w:rPr>
          <w:sz w:val="22"/>
          <w:szCs w:val="22"/>
        </w:rPr>
        <w:t xml:space="preserve">.  </w:t>
      </w:r>
    </w:p>
    <w:p w14:paraId="442ED7AC"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301A27BE" w14:textId="153B4A95" w:rsidR="00DB6AC7"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BUILDING PERMIT REQUIRED.  </w:t>
      </w:r>
      <w:r w:rsidR="00601E33" w:rsidRPr="007D0154">
        <w:rPr>
          <w:b/>
          <w:bCs/>
          <w:sz w:val="22"/>
          <w:szCs w:val="22"/>
          <w:u w:val="single"/>
        </w:rPr>
        <w:t>Non-structural changes</w:t>
      </w:r>
      <w:r w:rsidR="00601E33" w:rsidRPr="00374162">
        <w:rPr>
          <w:sz w:val="22"/>
          <w:szCs w:val="22"/>
          <w:u w:val="single"/>
        </w:rPr>
        <w:t>, up to $20,000.00 do not require a Building Permit</w:t>
      </w:r>
      <w:r w:rsidR="00601E33">
        <w:rPr>
          <w:sz w:val="22"/>
          <w:szCs w:val="22"/>
        </w:rPr>
        <w:t xml:space="preserve">. </w:t>
      </w:r>
      <w:r w:rsidRPr="00152841">
        <w:rPr>
          <w:sz w:val="22"/>
          <w:szCs w:val="22"/>
        </w:rPr>
        <w:t xml:space="preserve">If a person alters a building </w:t>
      </w:r>
      <w:r w:rsidR="00152841" w:rsidRPr="00152841">
        <w:rPr>
          <w:sz w:val="22"/>
          <w:szCs w:val="22"/>
        </w:rPr>
        <w:t>or</w:t>
      </w:r>
      <w:r w:rsidR="00C3618B" w:rsidRPr="00152841">
        <w:rPr>
          <w:sz w:val="22"/>
          <w:szCs w:val="22"/>
        </w:rPr>
        <w:t xml:space="preserve"> any portion of the building</w:t>
      </w:r>
      <w:r w:rsidR="00D6458D">
        <w:rPr>
          <w:sz w:val="22"/>
          <w:szCs w:val="22"/>
        </w:rPr>
        <w:t xml:space="preserve"> </w:t>
      </w:r>
      <w:r w:rsidRPr="00152841">
        <w:rPr>
          <w:sz w:val="22"/>
          <w:szCs w:val="22"/>
        </w:rPr>
        <w:t xml:space="preserve">or builds </w:t>
      </w:r>
      <w:r w:rsidR="0095535C" w:rsidRPr="00152841">
        <w:rPr>
          <w:sz w:val="22"/>
          <w:szCs w:val="22"/>
        </w:rPr>
        <w:t xml:space="preserve">or installs </w:t>
      </w:r>
      <w:r w:rsidRPr="00152841">
        <w:rPr>
          <w:sz w:val="22"/>
          <w:szCs w:val="22"/>
        </w:rPr>
        <w:t xml:space="preserve">a new building, within the scope of this ordinance, they shall first obtain a building permit for such work from the building inspector.  Any structural changes or major changes to mechanical systems that involve extensions shall require permits if over the forgoing thresholds.  Restoration or repair of an installation to its previous code- compliant condition as determined by the building inspector is exempted from permit requirements.  </w:t>
      </w:r>
    </w:p>
    <w:p w14:paraId="4911D17B" w14:textId="77777777" w:rsidR="00DB6AC7" w:rsidRPr="00152841" w:rsidRDefault="00DB6AC7" w:rsidP="0092163C">
      <w:pPr>
        <w:tabs>
          <w:tab w:val="left" w:pos="1080"/>
          <w:tab w:val="left" w:pos="1800"/>
          <w:tab w:val="left" w:pos="3780"/>
        </w:tabs>
        <w:spacing w:line="240" w:lineRule="exact"/>
        <w:ind w:left="9" w:firstLine="261"/>
        <w:rPr>
          <w:sz w:val="22"/>
          <w:szCs w:val="22"/>
        </w:rPr>
      </w:pPr>
    </w:p>
    <w:p w14:paraId="5414C1F4" w14:textId="20C49B40" w:rsidR="00A82F84" w:rsidRPr="00152841" w:rsidRDefault="00A82F84" w:rsidP="00152841">
      <w:pPr>
        <w:tabs>
          <w:tab w:val="left" w:pos="480"/>
          <w:tab w:val="left" w:pos="1080"/>
          <w:tab w:val="left" w:pos="1680"/>
          <w:tab w:val="left" w:pos="2280"/>
          <w:tab w:val="left" w:pos="2880"/>
        </w:tabs>
        <w:spacing w:line="240" w:lineRule="exact"/>
        <w:ind w:left="9" w:hanging="9"/>
        <w:rPr>
          <w:sz w:val="22"/>
          <w:szCs w:val="22"/>
        </w:rPr>
      </w:pPr>
      <w:r w:rsidRPr="00152841">
        <w:rPr>
          <w:sz w:val="22"/>
          <w:szCs w:val="22"/>
        </w:rPr>
        <w:t>Residing, re-roofing, finishing of interior surfaces and installation of cabinetry shall be exempted from permit requirements.</w:t>
      </w:r>
    </w:p>
    <w:p w14:paraId="23154139"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6DC7DB22" w14:textId="3CAE6578" w:rsidR="00893485" w:rsidRPr="00152841" w:rsidRDefault="00893485"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PETITION FOR VARIANCE. Anyone petitioning a variance to the UDC for a new one- or two-family dwelling unit shall do so in accordance with Wis. Admin. Code </w:t>
      </w:r>
      <w:proofErr w:type="spellStart"/>
      <w:r w:rsidRPr="00152841">
        <w:rPr>
          <w:sz w:val="22"/>
          <w:szCs w:val="22"/>
        </w:rPr>
        <w:t>ch.</w:t>
      </w:r>
      <w:proofErr w:type="spellEnd"/>
      <w:r w:rsidRPr="00152841">
        <w:rPr>
          <w:sz w:val="22"/>
          <w:szCs w:val="22"/>
        </w:rPr>
        <w:t xml:space="preserve"> SPS 320.19.</w:t>
      </w:r>
    </w:p>
    <w:p w14:paraId="4700989C" w14:textId="77777777" w:rsidR="00893485" w:rsidRPr="00152841" w:rsidRDefault="00893485">
      <w:pPr>
        <w:tabs>
          <w:tab w:val="left" w:pos="480"/>
          <w:tab w:val="left" w:pos="1080"/>
          <w:tab w:val="left" w:pos="1680"/>
          <w:tab w:val="left" w:pos="2280"/>
          <w:tab w:val="left" w:pos="2880"/>
        </w:tabs>
        <w:spacing w:line="240" w:lineRule="exact"/>
        <w:rPr>
          <w:sz w:val="22"/>
          <w:szCs w:val="22"/>
        </w:rPr>
      </w:pPr>
    </w:p>
    <w:p w14:paraId="0173EE85" w14:textId="77B8B435"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 xml:space="preserve">BUILDING PERMIT FEE. The building permit fees shall be determined by resolution and shall include </w:t>
      </w:r>
      <w:r w:rsidR="00781A1F" w:rsidRPr="00152841">
        <w:rPr>
          <w:sz w:val="22"/>
          <w:szCs w:val="22"/>
        </w:rPr>
        <w:t xml:space="preserve">the applicable fee per </w:t>
      </w:r>
      <w:r w:rsidR="006A559F" w:rsidRPr="00152841">
        <w:rPr>
          <w:sz w:val="22"/>
          <w:szCs w:val="22"/>
        </w:rPr>
        <w:t xml:space="preserve">Wis. Admin. Code </w:t>
      </w:r>
      <w:proofErr w:type="spellStart"/>
      <w:r w:rsidR="00893485" w:rsidRPr="00152841">
        <w:rPr>
          <w:sz w:val="22"/>
          <w:szCs w:val="22"/>
        </w:rPr>
        <w:t>ch.</w:t>
      </w:r>
      <w:proofErr w:type="spellEnd"/>
      <w:r w:rsidR="00893485" w:rsidRPr="00152841">
        <w:rPr>
          <w:sz w:val="22"/>
          <w:szCs w:val="22"/>
        </w:rPr>
        <w:t xml:space="preserve"> </w:t>
      </w:r>
      <w:r w:rsidR="00E378A6" w:rsidRPr="00152841">
        <w:rPr>
          <w:sz w:val="22"/>
          <w:szCs w:val="22"/>
        </w:rPr>
        <w:t>SPS 30</w:t>
      </w:r>
      <w:r w:rsidR="00781A1F" w:rsidRPr="00152841">
        <w:rPr>
          <w:sz w:val="22"/>
          <w:szCs w:val="22"/>
        </w:rPr>
        <w:t>2</w:t>
      </w:r>
      <w:r w:rsidRPr="00152841">
        <w:rPr>
          <w:sz w:val="22"/>
          <w:szCs w:val="22"/>
        </w:rPr>
        <w:t xml:space="preserve"> to be forwarded to the Wisconsin Department of </w:t>
      </w:r>
      <w:r w:rsidR="0083499E" w:rsidRPr="00152841">
        <w:rPr>
          <w:sz w:val="22"/>
          <w:szCs w:val="22"/>
        </w:rPr>
        <w:t>Safety and Professional Services</w:t>
      </w:r>
      <w:r w:rsidRPr="00152841">
        <w:rPr>
          <w:sz w:val="22"/>
          <w:szCs w:val="22"/>
        </w:rPr>
        <w:t xml:space="preserve"> for a UDC permit seal that shall be assigned to any new dwelling.</w:t>
      </w:r>
      <w:r w:rsidR="003024EF" w:rsidRPr="00152841">
        <w:rPr>
          <w:sz w:val="22"/>
          <w:szCs w:val="22"/>
        </w:rPr>
        <w:t xml:space="preserve"> Permit fees for a Wisconsin camping unit as outlined within Wis. Admin. Code </w:t>
      </w:r>
      <w:proofErr w:type="spellStart"/>
      <w:r w:rsidR="00893485" w:rsidRPr="00152841">
        <w:rPr>
          <w:sz w:val="22"/>
          <w:szCs w:val="22"/>
        </w:rPr>
        <w:t>ch.</w:t>
      </w:r>
      <w:proofErr w:type="spellEnd"/>
      <w:r w:rsidR="00893485" w:rsidRPr="00152841">
        <w:rPr>
          <w:sz w:val="22"/>
          <w:szCs w:val="22"/>
        </w:rPr>
        <w:t xml:space="preserve"> </w:t>
      </w:r>
      <w:r w:rsidR="003024EF" w:rsidRPr="00152841">
        <w:rPr>
          <w:sz w:val="22"/>
          <w:szCs w:val="22"/>
        </w:rPr>
        <w:t xml:space="preserve">SPS 327.09 and inspection fees as outlined within Wis. Admin. Code </w:t>
      </w:r>
      <w:proofErr w:type="spellStart"/>
      <w:r w:rsidR="00893485" w:rsidRPr="00152841">
        <w:rPr>
          <w:sz w:val="22"/>
          <w:szCs w:val="22"/>
        </w:rPr>
        <w:t>ch.</w:t>
      </w:r>
      <w:proofErr w:type="spellEnd"/>
      <w:r w:rsidR="00893485" w:rsidRPr="00152841">
        <w:rPr>
          <w:sz w:val="22"/>
          <w:szCs w:val="22"/>
        </w:rPr>
        <w:t xml:space="preserve"> </w:t>
      </w:r>
      <w:r w:rsidR="003024EF" w:rsidRPr="00152841">
        <w:rPr>
          <w:sz w:val="22"/>
          <w:szCs w:val="22"/>
        </w:rPr>
        <w:t>327.10(3) will also be included in this resolution.</w:t>
      </w:r>
    </w:p>
    <w:p w14:paraId="57920A61" w14:textId="77777777" w:rsidR="00A82F84" w:rsidRPr="00152841" w:rsidRDefault="00A82F84">
      <w:pPr>
        <w:tabs>
          <w:tab w:val="left" w:pos="480"/>
          <w:tab w:val="left" w:pos="1080"/>
          <w:tab w:val="left" w:pos="1680"/>
          <w:tab w:val="left" w:pos="2280"/>
          <w:tab w:val="left" w:pos="2880"/>
        </w:tabs>
        <w:spacing w:line="240" w:lineRule="exact"/>
        <w:rPr>
          <w:sz w:val="22"/>
          <w:szCs w:val="22"/>
        </w:rPr>
      </w:pPr>
    </w:p>
    <w:p w14:paraId="18A50F92" w14:textId="59CCF319"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PENALTIES.  The enforcement of this section and all other laws and ordinances relating to building shall be by means of the withholding of building permits, imposition of forfeitures and injunctive action.  Forfeitures shall be not less than $25.00 nor more than $1,000.00 for each day of noncompliance.</w:t>
      </w:r>
    </w:p>
    <w:p w14:paraId="4FCBC513" w14:textId="77777777" w:rsidR="00893485" w:rsidRPr="00152841" w:rsidRDefault="00893485">
      <w:pPr>
        <w:tabs>
          <w:tab w:val="left" w:pos="480"/>
          <w:tab w:val="left" w:pos="1080"/>
          <w:tab w:val="left" w:pos="1680"/>
          <w:tab w:val="left" w:pos="2280"/>
          <w:tab w:val="left" w:pos="2880"/>
        </w:tabs>
        <w:spacing w:line="240" w:lineRule="exact"/>
        <w:rPr>
          <w:sz w:val="22"/>
          <w:szCs w:val="22"/>
        </w:rPr>
      </w:pPr>
    </w:p>
    <w:p w14:paraId="024B027D" w14:textId="2E6A03D1" w:rsidR="00A82F84" w:rsidRPr="00152841" w:rsidRDefault="00A82F84"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sidRPr="00152841">
        <w:rPr>
          <w:sz w:val="22"/>
          <w:szCs w:val="22"/>
        </w:rPr>
        <w:t>EFFECTIVE DATE.  This ordinance shall be effective upon passage and publication as provided by law.</w:t>
      </w:r>
    </w:p>
    <w:p w14:paraId="12AB1AA7" w14:textId="77777777" w:rsidR="0095535C" w:rsidRPr="00152841" w:rsidRDefault="0095535C">
      <w:pPr>
        <w:tabs>
          <w:tab w:val="left" w:pos="480"/>
          <w:tab w:val="left" w:pos="1080"/>
          <w:tab w:val="left" w:pos="1680"/>
          <w:tab w:val="left" w:pos="2280"/>
          <w:tab w:val="left" w:pos="2880"/>
        </w:tabs>
        <w:spacing w:line="240" w:lineRule="exact"/>
        <w:ind w:left="9" w:firstLine="252"/>
        <w:rPr>
          <w:sz w:val="22"/>
          <w:szCs w:val="22"/>
        </w:rPr>
      </w:pPr>
    </w:p>
    <w:p w14:paraId="492A36B6" w14:textId="6A6C7257" w:rsidR="0095535C" w:rsidRPr="00152841" w:rsidRDefault="007D054C" w:rsidP="00152841">
      <w:pPr>
        <w:pStyle w:val="ListParagraph"/>
        <w:numPr>
          <w:ilvl w:val="0"/>
          <w:numId w:val="2"/>
        </w:numPr>
        <w:tabs>
          <w:tab w:val="left" w:pos="540"/>
          <w:tab w:val="left" w:pos="1080"/>
          <w:tab w:val="left" w:pos="1680"/>
          <w:tab w:val="left" w:pos="2280"/>
          <w:tab w:val="left" w:pos="2880"/>
        </w:tabs>
        <w:spacing w:line="240" w:lineRule="exact"/>
        <w:ind w:left="0" w:firstLine="0"/>
        <w:rPr>
          <w:sz w:val="22"/>
          <w:szCs w:val="22"/>
        </w:rPr>
      </w:pPr>
      <w:r>
        <w:rPr>
          <w:sz w:val="22"/>
          <w:szCs w:val="22"/>
        </w:rPr>
        <w:t xml:space="preserve">RECORDS. </w:t>
      </w:r>
      <w:r w:rsidR="0095535C" w:rsidRPr="00152841">
        <w:rPr>
          <w:sz w:val="22"/>
          <w:szCs w:val="22"/>
        </w:rPr>
        <w:t xml:space="preserve">The </w:t>
      </w:r>
      <w:r w:rsidR="001764F7" w:rsidRPr="00152841">
        <w:rPr>
          <w:sz w:val="22"/>
          <w:szCs w:val="22"/>
        </w:rPr>
        <w:t xml:space="preserve">municipality </w:t>
      </w:r>
      <w:r w:rsidR="0095535C" w:rsidRPr="00152841">
        <w:rPr>
          <w:sz w:val="22"/>
          <w:szCs w:val="22"/>
        </w:rPr>
        <w:t xml:space="preserve">shall keep a </w:t>
      </w:r>
      <w:r w:rsidR="001764F7" w:rsidRPr="00152841">
        <w:rPr>
          <w:sz w:val="22"/>
          <w:szCs w:val="22"/>
        </w:rPr>
        <w:t xml:space="preserve">record </w:t>
      </w:r>
      <w:r w:rsidR="0095535C" w:rsidRPr="00152841">
        <w:rPr>
          <w:sz w:val="22"/>
          <w:szCs w:val="22"/>
        </w:rPr>
        <w:t>of all inspections completed</w:t>
      </w:r>
      <w:r w:rsidR="001764F7" w:rsidRPr="00152841">
        <w:rPr>
          <w:sz w:val="22"/>
          <w:szCs w:val="22"/>
        </w:rPr>
        <w:t xml:space="preserve"> and retain such records</w:t>
      </w:r>
      <w:r w:rsidR="00A62D07" w:rsidRPr="00152841">
        <w:rPr>
          <w:sz w:val="22"/>
          <w:szCs w:val="22"/>
        </w:rPr>
        <w:t xml:space="preserve">, in accordance with </w:t>
      </w:r>
      <w:r w:rsidR="006A559F" w:rsidRPr="00152841">
        <w:rPr>
          <w:sz w:val="22"/>
          <w:szCs w:val="22"/>
        </w:rPr>
        <w:t xml:space="preserve">Wis. Admin. Code </w:t>
      </w:r>
      <w:proofErr w:type="spellStart"/>
      <w:r w:rsidR="00893485" w:rsidRPr="00152841">
        <w:rPr>
          <w:sz w:val="22"/>
          <w:szCs w:val="22"/>
        </w:rPr>
        <w:t>ch.</w:t>
      </w:r>
      <w:proofErr w:type="spellEnd"/>
      <w:r w:rsidR="00893485" w:rsidRPr="00152841">
        <w:rPr>
          <w:sz w:val="22"/>
          <w:szCs w:val="22"/>
        </w:rPr>
        <w:t xml:space="preserve"> </w:t>
      </w:r>
      <w:r w:rsidR="006A559F" w:rsidRPr="00152841">
        <w:rPr>
          <w:sz w:val="22"/>
          <w:szCs w:val="22"/>
        </w:rPr>
        <w:t>SPS 320.10(6)</w:t>
      </w:r>
      <w:r w:rsidR="001764F7" w:rsidRPr="00152841">
        <w:rPr>
          <w:sz w:val="22"/>
          <w:szCs w:val="22"/>
        </w:rPr>
        <w:t>. F</w:t>
      </w:r>
      <w:r w:rsidR="00A62D07" w:rsidRPr="00152841">
        <w:rPr>
          <w:sz w:val="22"/>
          <w:szCs w:val="22"/>
        </w:rPr>
        <w:t xml:space="preserve">ile UDC permits with the Wisconsin Department of Safety and Professional Services in accordance with Wis. Admin. Code </w:t>
      </w:r>
      <w:proofErr w:type="spellStart"/>
      <w:r w:rsidR="00893485" w:rsidRPr="00152841">
        <w:rPr>
          <w:sz w:val="22"/>
          <w:szCs w:val="22"/>
        </w:rPr>
        <w:t>ch.</w:t>
      </w:r>
      <w:proofErr w:type="spellEnd"/>
      <w:r w:rsidR="00893485" w:rsidRPr="00152841">
        <w:rPr>
          <w:sz w:val="22"/>
          <w:szCs w:val="22"/>
        </w:rPr>
        <w:t xml:space="preserve"> </w:t>
      </w:r>
      <w:r w:rsidR="00A62D07" w:rsidRPr="00152841">
        <w:rPr>
          <w:sz w:val="22"/>
          <w:szCs w:val="22"/>
        </w:rPr>
        <w:t>SPS 320.09(2)(a)2.</w:t>
      </w:r>
    </w:p>
    <w:p w14:paraId="535E51CE"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6475296B"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7DC2E90D" w14:textId="436685EB" w:rsidR="00A82F84" w:rsidRPr="0092163C" w:rsidRDefault="00A82F84" w:rsidP="0092163C">
      <w:pPr>
        <w:tabs>
          <w:tab w:val="left" w:pos="480"/>
          <w:tab w:val="left" w:pos="1080"/>
          <w:tab w:val="left" w:pos="2880"/>
          <w:tab w:val="left" w:pos="5580"/>
        </w:tabs>
        <w:spacing w:line="240" w:lineRule="exact"/>
        <w:rPr>
          <w:sz w:val="22"/>
          <w:szCs w:val="22"/>
        </w:rPr>
      </w:pPr>
      <w:r w:rsidRPr="0092163C">
        <w:rPr>
          <w:sz w:val="22"/>
          <w:szCs w:val="22"/>
        </w:rPr>
        <w:t xml:space="preserve">Adopted this </w:t>
      </w:r>
      <w:r w:rsidR="00403B45">
        <w:rPr>
          <w:sz w:val="22"/>
          <w:szCs w:val="22"/>
          <w:u w:val="single"/>
        </w:rPr>
        <w:t>9</w:t>
      </w:r>
      <w:r w:rsidR="00D6458D">
        <w:rPr>
          <w:sz w:val="22"/>
          <w:szCs w:val="22"/>
          <w:u w:val="single"/>
        </w:rPr>
        <w:t>th</w:t>
      </w:r>
      <w:r w:rsidRPr="0092163C">
        <w:rPr>
          <w:sz w:val="22"/>
          <w:szCs w:val="22"/>
        </w:rPr>
        <w:t xml:space="preserve">, day of </w:t>
      </w:r>
      <w:r w:rsidR="00403B45">
        <w:rPr>
          <w:sz w:val="22"/>
          <w:szCs w:val="22"/>
          <w:u w:val="single"/>
        </w:rPr>
        <w:t>April, 2026</w:t>
      </w:r>
      <w:r w:rsidRPr="0092163C">
        <w:rPr>
          <w:sz w:val="22"/>
          <w:szCs w:val="22"/>
        </w:rPr>
        <w:t xml:space="preserve">, </w:t>
      </w:r>
      <w:r w:rsidRPr="0092163C">
        <w:rPr>
          <w:sz w:val="22"/>
          <w:szCs w:val="22"/>
          <w:u w:val="single"/>
        </w:rPr>
        <w:t xml:space="preserve">                </w:t>
      </w:r>
    </w:p>
    <w:p w14:paraId="3973893D"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2064CA32" w14:textId="77777777" w:rsidR="00A82F84" w:rsidRPr="0092163C" w:rsidRDefault="00A82F84">
      <w:pPr>
        <w:tabs>
          <w:tab w:val="left" w:pos="480"/>
          <w:tab w:val="left" w:pos="1080"/>
          <w:tab w:val="left" w:pos="1680"/>
          <w:tab w:val="left" w:pos="2280"/>
          <w:tab w:val="left" w:pos="2880"/>
        </w:tabs>
        <w:spacing w:line="240" w:lineRule="exact"/>
        <w:rPr>
          <w:sz w:val="22"/>
          <w:szCs w:val="22"/>
        </w:rPr>
      </w:pPr>
    </w:p>
    <w:p w14:paraId="55AD9C41" w14:textId="118238AE" w:rsidR="00A82F84" w:rsidRPr="0092163C" w:rsidRDefault="00A82F84">
      <w:pPr>
        <w:tabs>
          <w:tab w:val="left" w:pos="480"/>
          <w:tab w:val="left" w:pos="1080"/>
          <w:tab w:val="left" w:pos="1680"/>
          <w:tab w:val="left" w:pos="2280"/>
          <w:tab w:val="left" w:pos="2880"/>
        </w:tabs>
        <w:spacing w:line="240" w:lineRule="exact"/>
        <w:rPr>
          <w:sz w:val="22"/>
          <w:szCs w:val="22"/>
        </w:rPr>
      </w:pPr>
      <w:r w:rsidRPr="0092163C">
        <w:rPr>
          <w:sz w:val="22"/>
          <w:szCs w:val="22"/>
        </w:rPr>
        <w:tab/>
      </w:r>
      <w:r w:rsidRPr="0092163C">
        <w:rPr>
          <w:sz w:val="22"/>
          <w:szCs w:val="22"/>
        </w:rPr>
        <w:tab/>
      </w:r>
      <w:r w:rsidRPr="0092163C">
        <w:rPr>
          <w:sz w:val="22"/>
          <w:szCs w:val="22"/>
        </w:rPr>
        <w:tab/>
      </w:r>
      <w:r w:rsidRPr="0092163C">
        <w:rPr>
          <w:sz w:val="22"/>
          <w:szCs w:val="22"/>
        </w:rPr>
        <w:tab/>
      </w:r>
      <w:r w:rsidRPr="0092163C">
        <w:rPr>
          <w:sz w:val="22"/>
          <w:szCs w:val="22"/>
        </w:rPr>
        <w:tab/>
      </w:r>
      <w:r w:rsidR="00FC09DE">
        <w:rPr>
          <w:sz w:val="22"/>
          <w:szCs w:val="22"/>
        </w:rPr>
        <w:t xml:space="preserve">                                                            </w:t>
      </w:r>
      <w:r w:rsidRPr="0092163C">
        <w:rPr>
          <w:sz w:val="22"/>
          <w:szCs w:val="22"/>
        </w:rPr>
        <w:t>_________________________</w:t>
      </w:r>
      <w:r w:rsidR="0092163C" w:rsidRPr="0092163C">
        <w:rPr>
          <w:sz w:val="22"/>
          <w:szCs w:val="22"/>
        </w:rPr>
        <w:t>_</w:t>
      </w:r>
      <w:r w:rsidRPr="0092163C">
        <w:rPr>
          <w:sz w:val="22"/>
          <w:szCs w:val="22"/>
        </w:rPr>
        <w:t>____</w:t>
      </w:r>
    </w:p>
    <w:p w14:paraId="00505D62" w14:textId="17AA7C70" w:rsidR="00A82F84" w:rsidRPr="0092163C" w:rsidRDefault="00A82F84" w:rsidP="0092163C">
      <w:pPr>
        <w:tabs>
          <w:tab w:val="left" w:pos="480"/>
          <w:tab w:val="left" w:pos="1080"/>
          <w:tab w:val="left" w:pos="1680"/>
          <w:tab w:val="left" w:pos="2280"/>
          <w:tab w:val="left" w:pos="2880"/>
          <w:tab w:val="center" w:pos="4500"/>
        </w:tabs>
        <w:spacing w:line="240" w:lineRule="exact"/>
        <w:rPr>
          <w:sz w:val="22"/>
          <w:szCs w:val="22"/>
        </w:rPr>
      </w:pPr>
      <w:r w:rsidRPr="0092163C">
        <w:rPr>
          <w:sz w:val="22"/>
          <w:szCs w:val="22"/>
        </w:rPr>
        <w:tab/>
      </w:r>
      <w:r w:rsidRPr="0092163C">
        <w:rPr>
          <w:sz w:val="22"/>
          <w:szCs w:val="22"/>
        </w:rPr>
        <w:tab/>
      </w:r>
      <w:r w:rsidRPr="0092163C">
        <w:rPr>
          <w:sz w:val="22"/>
          <w:szCs w:val="22"/>
        </w:rPr>
        <w:tab/>
      </w:r>
      <w:r w:rsidRPr="0092163C">
        <w:rPr>
          <w:sz w:val="22"/>
          <w:szCs w:val="22"/>
        </w:rPr>
        <w:tab/>
      </w:r>
      <w:r w:rsidRPr="0092163C">
        <w:rPr>
          <w:sz w:val="22"/>
          <w:szCs w:val="22"/>
        </w:rPr>
        <w:tab/>
      </w:r>
      <w:r w:rsidR="0092163C">
        <w:rPr>
          <w:sz w:val="22"/>
          <w:szCs w:val="22"/>
        </w:rPr>
        <w:tab/>
      </w:r>
      <w:r w:rsidR="00FC09DE">
        <w:rPr>
          <w:sz w:val="22"/>
          <w:szCs w:val="22"/>
        </w:rPr>
        <w:t xml:space="preserve">                                                              Bruce Long, Chairman</w:t>
      </w:r>
    </w:p>
    <w:p w14:paraId="261B1E11" w14:textId="131C46CD" w:rsidR="00A82F84" w:rsidRDefault="00FC09DE">
      <w:pPr>
        <w:tabs>
          <w:tab w:val="left" w:pos="480"/>
          <w:tab w:val="left" w:pos="1080"/>
          <w:tab w:val="left" w:pos="1680"/>
          <w:tab w:val="left" w:pos="2280"/>
          <w:tab w:val="left" w:pos="2880"/>
        </w:tabs>
        <w:spacing w:line="240" w:lineRule="exact"/>
        <w:rPr>
          <w:sz w:val="22"/>
          <w:szCs w:val="22"/>
        </w:rPr>
      </w:pPr>
      <w:r>
        <w:rPr>
          <w:sz w:val="22"/>
          <w:szCs w:val="22"/>
        </w:rPr>
        <w:t>AYE___________</w:t>
      </w:r>
    </w:p>
    <w:p w14:paraId="059D7DC2" w14:textId="77777777" w:rsidR="00FC09DE" w:rsidRDefault="00FC09DE">
      <w:pPr>
        <w:tabs>
          <w:tab w:val="left" w:pos="480"/>
          <w:tab w:val="left" w:pos="1080"/>
          <w:tab w:val="left" w:pos="1680"/>
          <w:tab w:val="left" w:pos="2280"/>
          <w:tab w:val="left" w:pos="2880"/>
        </w:tabs>
        <w:spacing w:line="240" w:lineRule="exact"/>
        <w:rPr>
          <w:sz w:val="22"/>
          <w:szCs w:val="22"/>
        </w:rPr>
      </w:pPr>
    </w:p>
    <w:p w14:paraId="1B615146" w14:textId="11CD3469" w:rsidR="00FC09DE" w:rsidRPr="0092163C" w:rsidRDefault="00FC09DE">
      <w:pPr>
        <w:tabs>
          <w:tab w:val="left" w:pos="480"/>
          <w:tab w:val="left" w:pos="1080"/>
          <w:tab w:val="left" w:pos="1680"/>
          <w:tab w:val="left" w:pos="2280"/>
          <w:tab w:val="left" w:pos="2880"/>
        </w:tabs>
        <w:spacing w:line="240" w:lineRule="exact"/>
        <w:rPr>
          <w:sz w:val="22"/>
          <w:szCs w:val="22"/>
        </w:rPr>
      </w:pPr>
      <w:r>
        <w:rPr>
          <w:sz w:val="22"/>
          <w:szCs w:val="22"/>
        </w:rPr>
        <w:t>NAY___________                                                                                 _______________________________</w:t>
      </w:r>
    </w:p>
    <w:p w14:paraId="11DB424C" w14:textId="44BC9953"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Bryan Strobusch, Supervisor I</w:t>
      </w:r>
    </w:p>
    <w:p w14:paraId="0FD16CFE" w14:textId="5153D028"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w:t>
      </w:r>
    </w:p>
    <w:p w14:paraId="2BE58DB5" w14:textId="74F0549F"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w:t>
      </w:r>
    </w:p>
    <w:p w14:paraId="55D49BEE" w14:textId="60D1C4EE"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________________________________</w:t>
      </w:r>
    </w:p>
    <w:p w14:paraId="52CD590F" w14:textId="1FBF274B"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Christopher Ebert, Supervisor II</w:t>
      </w:r>
    </w:p>
    <w:p w14:paraId="33CA3D93" w14:textId="77777777" w:rsidR="00FC09DE" w:rsidRDefault="00FC09DE">
      <w:pPr>
        <w:tabs>
          <w:tab w:val="left" w:pos="480"/>
          <w:tab w:val="left" w:pos="1080"/>
          <w:tab w:val="left" w:pos="1680"/>
          <w:tab w:val="left" w:pos="2280"/>
          <w:tab w:val="left" w:pos="2880"/>
        </w:tabs>
        <w:spacing w:line="240" w:lineRule="exact"/>
        <w:rPr>
          <w:sz w:val="22"/>
          <w:szCs w:val="22"/>
        </w:rPr>
      </w:pPr>
    </w:p>
    <w:p w14:paraId="1F3746FE" w14:textId="77777777" w:rsidR="00FC09DE" w:rsidRDefault="00FC09DE">
      <w:pPr>
        <w:tabs>
          <w:tab w:val="left" w:pos="480"/>
          <w:tab w:val="left" w:pos="1080"/>
          <w:tab w:val="left" w:pos="1680"/>
          <w:tab w:val="left" w:pos="2280"/>
          <w:tab w:val="left" w:pos="2880"/>
        </w:tabs>
        <w:spacing w:line="240" w:lineRule="exact"/>
        <w:rPr>
          <w:sz w:val="22"/>
          <w:szCs w:val="22"/>
        </w:rPr>
      </w:pPr>
    </w:p>
    <w:p w14:paraId="4CF2D32C" w14:textId="0E00F69C" w:rsidR="00FC09DE" w:rsidRDefault="00FC09DE">
      <w:pPr>
        <w:tabs>
          <w:tab w:val="left" w:pos="480"/>
          <w:tab w:val="left" w:pos="1080"/>
          <w:tab w:val="left" w:pos="1680"/>
          <w:tab w:val="left" w:pos="2280"/>
          <w:tab w:val="left" w:pos="2880"/>
        </w:tabs>
        <w:spacing w:line="240" w:lineRule="exact"/>
        <w:rPr>
          <w:sz w:val="22"/>
          <w:szCs w:val="22"/>
        </w:rPr>
      </w:pPr>
      <w:proofErr w:type="gramStart"/>
      <w:r>
        <w:rPr>
          <w:sz w:val="22"/>
          <w:szCs w:val="22"/>
        </w:rPr>
        <w:t>Attest:_</w:t>
      </w:r>
      <w:proofErr w:type="gramEnd"/>
      <w:r>
        <w:rPr>
          <w:sz w:val="22"/>
          <w:szCs w:val="22"/>
        </w:rPr>
        <w:t>___________________________</w:t>
      </w:r>
    </w:p>
    <w:p w14:paraId="0F069EAE" w14:textId="5C2FE84C"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Judith Doud, Clerk</w:t>
      </w:r>
    </w:p>
    <w:p w14:paraId="6466785E" w14:textId="77777777" w:rsidR="00FC09DE" w:rsidRDefault="00FC09DE">
      <w:pPr>
        <w:tabs>
          <w:tab w:val="left" w:pos="480"/>
          <w:tab w:val="left" w:pos="1080"/>
          <w:tab w:val="left" w:pos="1680"/>
          <w:tab w:val="left" w:pos="2280"/>
          <w:tab w:val="left" w:pos="2880"/>
        </w:tabs>
        <w:spacing w:line="240" w:lineRule="exact"/>
        <w:rPr>
          <w:sz w:val="22"/>
          <w:szCs w:val="22"/>
        </w:rPr>
      </w:pPr>
    </w:p>
    <w:p w14:paraId="770B3D38" w14:textId="77777777" w:rsidR="00FC09DE" w:rsidRDefault="00FC09DE">
      <w:pPr>
        <w:tabs>
          <w:tab w:val="left" w:pos="480"/>
          <w:tab w:val="left" w:pos="1080"/>
          <w:tab w:val="left" w:pos="1680"/>
          <w:tab w:val="left" w:pos="2280"/>
          <w:tab w:val="left" w:pos="2880"/>
        </w:tabs>
        <w:spacing w:line="240" w:lineRule="exact"/>
        <w:rPr>
          <w:sz w:val="22"/>
          <w:szCs w:val="22"/>
        </w:rPr>
      </w:pPr>
    </w:p>
    <w:p w14:paraId="64B23028" w14:textId="34CD6B97"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Published April 10, 2026</w:t>
      </w:r>
    </w:p>
    <w:p w14:paraId="29B47E46" w14:textId="4B83B605"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Royalton Town Hall—E6132 State Road 54, New London</w:t>
      </w:r>
    </w:p>
    <w:p w14:paraId="470A28E4" w14:textId="15C0C29F" w:rsidR="00FC09DE" w:rsidRDefault="00FC09DE">
      <w:pPr>
        <w:tabs>
          <w:tab w:val="left" w:pos="480"/>
          <w:tab w:val="left" w:pos="1080"/>
          <w:tab w:val="left" w:pos="1680"/>
          <w:tab w:val="left" w:pos="2280"/>
          <w:tab w:val="left" w:pos="2880"/>
        </w:tabs>
        <w:spacing w:line="240" w:lineRule="exact"/>
        <w:rPr>
          <w:sz w:val="22"/>
          <w:szCs w:val="22"/>
        </w:rPr>
      </w:pPr>
      <w:proofErr w:type="spellStart"/>
      <w:r>
        <w:rPr>
          <w:sz w:val="22"/>
          <w:szCs w:val="22"/>
        </w:rPr>
        <w:t>LaMargarita</w:t>
      </w:r>
      <w:proofErr w:type="spellEnd"/>
      <w:r>
        <w:rPr>
          <w:sz w:val="22"/>
          <w:szCs w:val="22"/>
        </w:rPr>
        <w:t xml:space="preserve"> Grill---E5406 </w:t>
      </w:r>
      <w:proofErr w:type="spellStart"/>
      <w:proofErr w:type="gramStart"/>
      <w:r>
        <w:rPr>
          <w:sz w:val="22"/>
          <w:szCs w:val="22"/>
        </w:rPr>
        <w:t>N.Shore</w:t>
      </w:r>
      <w:proofErr w:type="spellEnd"/>
      <w:proofErr w:type="gramEnd"/>
      <w:r>
        <w:rPr>
          <w:sz w:val="22"/>
          <w:szCs w:val="22"/>
        </w:rPr>
        <w:t xml:space="preserve"> Rd</w:t>
      </w:r>
      <w:r w:rsidR="00987380">
        <w:rPr>
          <w:sz w:val="22"/>
          <w:szCs w:val="22"/>
        </w:rPr>
        <w:t>, Weyauwega</w:t>
      </w:r>
    </w:p>
    <w:p w14:paraId="6972B8AE" w14:textId="4424B2A6"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Bear Lake Resort---N4715 State Road 22-110</w:t>
      </w:r>
      <w:r w:rsidR="00987380">
        <w:rPr>
          <w:sz w:val="22"/>
          <w:szCs w:val="22"/>
        </w:rPr>
        <w:t>, Manawa</w:t>
      </w:r>
    </w:p>
    <w:p w14:paraId="2A0A2F76" w14:textId="45B94BAF" w:rsidR="00D31C6E" w:rsidRDefault="00D31C6E">
      <w:pPr>
        <w:tabs>
          <w:tab w:val="left" w:pos="480"/>
          <w:tab w:val="left" w:pos="1080"/>
          <w:tab w:val="left" w:pos="1680"/>
          <w:tab w:val="left" w:pos="2280"/>
          <w:tab w:val="left" w:pos="2880"/>
        </w:tabs>
        <w:spacing w:line="240" w:lineRule="exact"/>
        <w:rPr>
          <w:sz w:val="22"/>
          <w:szCs w:val="22"/>
        </w:rPr>
      </w:pPr>
      <w:r>
        <w:rPr>
          <w:sz w:val="22"/>
          <w:szCs w:val="22"/>
        </w:rPr>
        <w:t>Website: townofroyalton.com</w:t>
      </w:r>
    </w:p>
    <w:p w14:paraId="192BB6E5" w14:textId="33E0CAD3" w:rsidR="00FC09DE" w:rsidRDefault="00FC09DE">
      <w:pPr>
        <w:tabs>
          <w:tab w:val="left" w:pos="480"/>
          <w:tab w:val="left" w:pos="1080"/>
          <w:tab w:val="left" w:pos="1680"/>
          <w:tab w:val="left" w:pos="2280"/>
          <w:tab w:val="left" w:pos="2880"/>
        </w:tabs>
        <w:spacing w:line="240" w:lineRule="exact"/>
        <w:rPr>
          <w:sz w:val="22"/>
          <w:szCs w:val="22"/>
        </w:rPr>
      </w:pPr>
      <w:r>
        <w:rPr>
          <w:sz w:val="22"/>
          <w:szCs w:val="22"/>
        </w:rPr>
        <w:t xml:space="preserve">                                                             </w:t>
      </w:r>
    </w:p>
    <w:sectPr w:rsidR="00FC09DE" w:rsidSect="00706E2E">
      <w:headerReference w:type="even" r:id="rId12"/>
      <w:headerReference w:type="default" r:id="rId13"/>
      <w:footerReference w:type="even" r:id="rId14"/>
      <w:footerReference w:type="default" r:id="rId15"/>
      <w:headerReference w:type="first" r:id="rId16"/>
      <w:footerReference w:type="first" r:id="rId17"/>
      <w:pgSz w:w="12240" w:h="15840" w:code="1"/>
      <w:pgMar w:top="720" w:right="1080" w:bottom="720" w:left="1080" w:header="720" w:footer="72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5B44A5" w14:textId="77777777" w:rsidR="00ED6DE7" w:rsidRDefault="00ED6DE7" w:rsidP="0092163C">
      <w:r>
        <w:separator/>
      </w:r>
    </w:p>
  </w:endnote>
  <w:endnote w:type="continuationSeparator" w:id="0">
    <w:p w14:paraId="0FC82023" w14:textId="77777777" w:rsidR="00ED6DE7" w:rsidRDefault="00ED6DE7" w:rsidP="0092163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ms Rmn">
    <w:panose1 w:val="02020603040505020304"/>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4F960" w14:textId="77777777" w:rsidR="009A1B54" w:rsidRDefault="009A1B5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1C110" w14:textId="77777777" w:rsidR="009A1B54" w:rsidRDefault="009A1B5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81BFE" w14:textId="77777777" w:rsidR="009A1B54" w:rsidRDefault="009A1B5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88C23B" w14:textId="77777777" w:rsidR="00ED6DE7" w:rsidRDefault="00ED6DE7" w:rsidP="0092163C">
      <w:r>
        <w:separator/>
      </w:r>
    </w:p>
  </w:footnote>
  <w:footnote w:type="continuationSeparator" w:id="0">
    <w:p w14:paraId="06A736D4" w14:textId="77777777" w:rsidR="00ED6DE7" w:rsidRDefault="00ED6DE7" w:rsidP="0092163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D9C51" w14:textId="77777777" w:rsidR="009A1B54" w:rsidRDefault="009A1B5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95091C" w14:textId="77777777" w:rsidR="009A1B54" w:rsidRDefault="009A1B5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E701EB" w14:textId="35B5DDF9" w:rsidR="003705FD" w:rsidRPr="003705FD" w:rsidRDefault="003705FD" w:rsidP="003705FD">
    <w:pPr>
      <w:pStyle w:val="Header"/>
      <w:jc w:val="right"/>
      <w:rPr>
        <w:sz w:val="18"/>
        <w:szCs w:val="18"/>
      </w:rPr>
    </w:pPr>
    <w:r w:rsidRPr="003705FD">
      <w:rPr>
        <w:sz w:val="18"/>
        <w:szCs w:val="18"/>
      </w:rPr>
      <w:t xml:space="preserve">DSPS </w:t>
    </w:r>
    <w:r>
      <w:rPr>
        <w:sz w:val="18"/>
        <w:szCs w:val="18"/>
      </w:rPr>
      <w:t>Model UDC</w:t>
    </w:r>
    <w:r w:rsidRPr="003705FD">
      <w:rPr>
        <w:sz w:val="18"/>
        <w:szCs w:val="18"/>
      </w:rPr>
      <w:t xml:space="preserve"> Ordinance</w:t>
    </w:r>
    <w:r w:rsidR="009A1B54">
      <w:rPr>
        <w:sz w:val="18"/>
        <w:szCs w:val="18"/>
      </w:rPr>
      <w:t xml:space="preserve"> R.</w:t>
    </w:r>
    <w:r w:rsidR="009A1B54">
      <w:rPr>
        <w:sz w:val="18"/>
        <w:szCs w:val="18"/>
      </w:rPr>
      <w:fldChar w:fldCharType="begin"/>
    </w:r>
    <w:r w:rsidR="009A1B54">
      <w:rPr>
        <w:sz w:val="18"/>
        <w:szCs w:val="18"/>
      </w:rPr>
      <w:instrText xml:space="preserve"> SAVEDATE  \@ "M/d/yyyy"  \* MERGEFORMAT </w:instrText>
    </w:r>
    <w:r w:rsidR="009A1B54">
      <w:rPr>
        <w:sz w:val="18"/>
        <w:szCs w:val="18"/>
      </w:rPr>
      <w:fldChar w:fldCharType="separate"/>
    </w:r>
    <w:r w:rsidR="00D31C6E">
      <w:rPr>
        <w:noProof/>
        <w:sz w:val="18"/>
        <w:szCs w:val="18"/>
      </w:rPr>
      <w:t>4/7/2026</w:t>
    </w:r>
    <w:r w:rsidR="009A1B54">
      <w:rPr>
        <w:sz w:val="18"/>
        <w:szCs w:val="18"/>
      </w:rPr>
      <w:fldChar w:fldCharType="end"/>
    </w:r>
  </w:p>
  <w:p w14:paraId="724141ED" w14:textId="77777777" w:rsidR="003705FD" w:rsidRPr="003705FD" w:rsidRDefault="003705FD" w:rsidP="003705FD">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5266C1"/>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15004AC2"/>
    <w:multiLevelType w:val="hybridMultilevel"/>
    <w:tmpl w:val="7D826FEA"/>
    <w:lvl w:ilvl="0" w:tplc="A8403904">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964579920">
    <w:abstractNumId w:val="0"/>
  </w:num>
  <w:num w:numId="2" w16cid:durableId="1673099699">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activeWritingStyle w:appName="MSWord" w:lang="en-US" w:vendorID="64" w:dllVersion="4096"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isplayHorizontalDrawingGridEvery w:val="0"/>
  <w:displayVerticalDrawingGridEvery w:val="0"/>
  <w:doNotUseMarginsForDrawingGridOrigin/>
  <w:noPunctuationKerning/>
  <w:characterSpacingControl w:val="doNotCompres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2F84"/>
    <w:rsid w:val="00013181"/>
    <w:rsid w:val="00024920"/>
    <w:rsid w:val="0005451F"/>
    <w:rsid w:val="00086FCE"/>
    <w:rsid w:val="00090328"/>
    <w:rsid w:val="00093334"/>
    <w:rsid w:val="000A4188"/>
    <w:rsid w:val="001232E4"/>
    <w:rsid w:val="001438DE"/>
    <w:rsid w:val="00152841"/>
    <w:rsid w:val="00172A39"/>
    <w:rsid w:val="0017563C"/>
    <w:rsid w:val="001764F7"/>
    <w:rsid w:val="00200009"/>
    <w:rsid w:val="00243F71"/>
    <w:rsid w:val="003024EF"/>
    <w:rsid w:val="00321ABC"/>
    <w:rsid w:val="00355993"/>
    <w:rsid w:val="00367BD3"/>
    <w:rsid w:val="003705FD"/>
    <w:rsid w:val="00374162"/>
    <w:rsid w:val="003D262E"/>
    <w:rsid w:val="00403B45"/>
    <w:rsid w:val="00457A7C"/>
    <w:rsid w:val="00463A07"/>
    <w:rsid w:val="004834D9"/>
    <w:rsid w:val="00492525"/>
    <w:rsid w:val="004E7E78"/>
    <w:rsid w:val="0058166C"/>
    <w:rsid w:val="005939B3"/>
    <w:rsid w:val="005D7FEE"/>
    <w:rsid w:val="00601E33"/>
    <w:rsid w:val="00631FD9"/>
    <w:rsid w:val="00663F6F"/>
    <w:rsid w:val="00673A6E"/>
    <w:rsid w:val="00687168"/>
    <w:rsid w:val="006A559F"/>
    <w:rsid w:val="006A77E7"/>
    <w:rsid w:val="006B1315"/>
    <w:rsid w:val="006B2A5E"/>
    <w:rsid w:val="006B54BC"/>
    <w:rsid w:val="006C0477"/>
    <w:rsid w:val="00706E2E"/>
    <w:rsid w:val="00723AFE"/>
    <w:rsid w:val="007661D4"/>
    <w:rsid w:val="00775D12"/>
    <w:rsid w:val="00781A1F"/>
    <w:rsid w:val="007A6FE8"/>
    <w:rsid w:val="007A7415"/>
    <w:rsid w:val="007D0154"/>
    <w:rsid w:val="007D054C"/>
    <w:rsid w:val="007D4342"/>
    <w:rsid w:val="00802D1A"/>
    <w:rsid w:val="0083499E"/>
    <w:rsid w:val="008429DB"/>
    <w:rsid w:val="00893485"/>
    <w:rsid w:val="008E4529"/>
    <w:rsid w:val="008F3F4F"/>
    <w:rsid w:val="00916353"/>
    <w:rsid w:val="0092163C"/>
    <w:rsid w:val="009270B1"/>
    <w:rsid w:val="0095535C"/>
    <w:rsid w:val="00987380"/>
    <w:rsid w:val="009975AA"/>
    <w:rsid w:val="009A1B54"/>
    <w:rsid w:val="00A04CB9"/>
    <w:rsid w:val="00A366F9"/>
    <w:rsid w:val="00A51344"/>
    <w:rsid w:val="00A55890"/>
    <w:rsid w:val="00A62D07"/>
    <w:rsid w:val="00A82F84"/>
    <w:rsid w:val="00AD2CCF"/>
    <w:rsid w:val="00B307F9"/>
    <w:rsid w:val="00B31415"/>
    <w:rsid w:val="00BA4CDD"/>
    <w:rsid w:val="00BE28BF"/>
    <w:rsid w:val="00BF3C3E"/>
    <w:rsid w:val="00C00B06"/>
    <w:rsid w:val="00C02FB7"/>
    <w:rsid w:val="00C05437"/>
    <w:rsid w:val="00C234CF"/>
    <w:rsid w:val="00C3618B"/>
    <w:rsid w:val="00C36A18"/>
    <w:rsid w:val="00C55B86"/>
    <w:rsid w:val="00CB249C"/>
    <w:rsid w:val="00D073AF"/>
    <w:rsid w:val="00D11133"/>
    <w:rsid w:val="00D23C07"/>
    <w:rsid w:val="00D31C6E"/>
    <w:rsid w:val="00D538E8"/>
    <w:rsid w:val="00D6458D"/>
    <w:rsid w:val="00DB6AC7"/>
    <w:rsid w:val="00DE19FC"/>
    <w:rsid w:val="00E06816"/>
    <w:rsid w:val="00E378A6"/>
    <w:rsid w:val="00E42B55"/>
    <w:rsid w:val="00E4443D"/>
    <w:rsid w:val="00EC7767"/>
    <w:rsid w:val="00ED36D9"/>
    <w:rsid w:val="00ED6DE7"/>
    <w:rsid w:val="00EF3030"/>
    <w:rsid w:val="00F23C4A"/>
    <w:rsid w:val="00F307A5"/>
    <w:rsid w:val="00F318AB"/>
    <w:rsid w:val="00F35059"/>
    <w:rsid w:val="00F46670"/>
    <w:rsid w:val="00FA5553"/>
    <w:rsid w:val="00FB7384"/>
    <w:rsid w:val="00FC09DE"/>
    <w:rsid w:val="00FF48E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298CC77A"/>
  <w15:chartTrackingRefBased/>
  <w15:docId w15:val="{5C7F32D7-C343-403B-915B-D51712CE40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DAAGTOC1">
    <w:name w:val="ADAAG TOC1"/>
    <w:basedOn w:val="Normal"/>
    <w:rPr>
      <w:rFonts w:ascii="Tms Rmn" w:hAnsi="Tms Rmn"/>
      <w:b/>
      <w:sz w:val="20"/>
    </w:rPr>
  </w:style>
  <w:style w:type="character" w:customStyle="1" w:styleId="ADAAGTOC2">
    <w:name w:val="ADAAG TOC2"/>
    <w:rPr>
      <w:rFonts w:ascii="Tms Rmn" w:hAnsi="Tms Rmn"/>
      <w:b/>
    </w:rPr>
  </w:style>
  <w:style w:type="character" w:customStyle="1" w:styleId="ADAAGTOC3">
    <w:name w:val="ADAAG TOC3"/>
    <w:rPr>
      <w:rFonts w:ascii="Tms Rmn" w:hAnsi="Tms Rmn"/>
      <w:b/>
    </w:rPr>
  </w:style>
  <w:style w:type="character" w:styleId="Hyperlink">
    <w:name w:val="Hyperlink"/>
    <w:rPr>
      <w:color w:val="0000FF"/>
      <w:u w:val="single"/>
    </w:rPr>
  </w:style>
  <w:style w:type="paragraph" w:styleId="BalloonText">
    <w:name w:val="Balloon Text"/>
    <w:basedOn w:val="Normal"/>
    <w:semiHidden/>
    <w:rsid w:val="0095535C"/>
    <w:rPr>
      <w:rFonts w:ascii="Tahoma" w:hAnsi="Tahoma" w:cs="Tahoma"/>
      <w:sz w:val="16"/>
      <w:szCs w:val="16"/>
    </w:rPr>
  </w:style>
  <w:style w:type="character" w:styleId="FollowedHyperlink">
    <w:name w:val="FollowedHyperlink"/>
    <w:rsid w:val="00FF48E9"/>
    <w:rPr>
      <w:color w:val="954F72"/>
      <w:u w:val="single"/>
    </w:rPr>
  </w:style>
  <w:style w:type="paragraph" w:styleId="Header">
    <w:name w:val="header"/>
    <w:basedOn w:val="Normal"/>
    <w:link w:val="HeaderChar"/>
    <w:uiPriority w:val="99"/>
    <w:rsid w:val="0092163C"/>
    <w:pPr>
      <w:tabs>
        <w:tab w:val="center" w:pos="4680"/>
        <w:tab w:val="right" w:pos="9360"/>
      </w:tabs>
    </w:pPr>
  </w:style>
  <w:style w:type="character" w:customStyle="1" w:styleId="HeaderChar">
    <w:name w:val="Header Char"/>
    <w:link w:val="Header"/>
    <w:uiPriority w:val="99"/>
    <w:rsid w:val="0092163C"/>
    <w:rPr>
      <w:sz w:val="24"/>
    </w:rPr>
  </w:style>
  <w:style w:type="paragraph" w:styleId="Footer">
    <w:name w:val="footer"/>
    <w:basedOn w:val="Normal"/>
    <w:link w:val="FooterChar"/>
    <w:rsid w:val="0092163C"/>
    <w:pPr>
      <w:tabs>
        <w:tab w:val="center" w:pos="4680"/>
        <w:tab w:val="right" w:pos="9360"/>
      </w:tabs>
    </w:pPr>
  </w:style>
  <w:style w:type="character" w:customStyle="1" w:styleId="FooterChar">
    <w:name w:val="Footer Char"/>
    <w:link w:val="Footer"/>
    <w:rsid w:val="0092163C"/>
    <w:rPr>
      <w:sz w:val="24"/>
    </w:rPr>
  </w:style>
  <w:style w:type="character" w:styleId="UnresolvedMention">
    <w:name w:val="Unresolved Mention"/>
    <w:uiPriority w:val="99"/>
    <w:semiHidden/>
    <w:unhideWhenUsed/>
    <w:rsid w:val="00D538E8"/>
    <w:rPr>
      <w:color w:val="605E5C"/>
      <w:shd w:val="clear" w:color="auto" w:fill="E1DFDD"/>
    </w:rPr>
  </w:style>
  <w:style w:type="paragraph" w:styleId="Revision">
    <w:name w:val="Revision"/>
    <w:hidden/>
    <w:uiPriority w:val="99"/>
    <w:semiHidden/>
    <w:rsid w:val="0005451F"/>
    <w:rPr>
      <w:sz w:val="24"/>
    </w:rPr>
  </w:style>
  <w:style w:type="character" w:styleId="PlaceholderText">
    <w:name w:val="Placeholder Text"/>
    <w:basedOn w:val="DefaultParagraphFont"/>
    <w:uiPriority w:val="99"/>
    <w:semiHidden/>
    <w:rsid w:val="00DB6AC7"/>
    <w:rPr>
      <w:color w:val="666666"/>
    </w:rPr>
  </w:style>
  <w:style w:type="character" w:styleId="CommentReference">
    <w:name w:val="annotation reference"/>
    <w:basedOn w:val="DefaultParagraphFont"/>
    <w:rsid w:val="00F307A5"/>
    <w:rPr>
      <w:sz w:val="16"/>
      <w:szCs w:val="16"/>
    </w:rPr>
  </w:style>
  <w:style w:type="paragraph" w:styleId="CommentText">
    <w:name w:val="annotation text"/>
    <w:basedOn w:val="Normal"/>
    <w:link w:val="CommentTextChar"/>
    <w:rsid w:val="00F307A5"/>
    <w:rPr>
      <w:sz w:val="20"/>
    </w:rPr>
  </w:style>
  <w:style w:type="character" w:customStyle="1" w:styleId="CommentTextChar">
    <w:name w:val="Comment Text Char"/>
    <w:basedOn w:val="DefaultParagraphFont"/>
    <w:link w:val="CommentText"/>
    <w:rsid w:val="00F307A5"/>
  </w:style>
  <w:style w:type="paragraph" w:styleId="CommentSubject">
    <w:name w:val="annotation subject"/>
    <w:basedOn w:val="CommentText"/>
    <w:next w:val="CommentText"/>
    <w:link w:val="CommentSubjectChar"/>
    <w:rsid w:val="00F307A5"/>
    <w:rPr>
      <w:b/>
      <w:bCs/>
    </w:rPr>
  </w:style>
  <w:style w:type="character" w:customStyle="1" w:styleId="CommentSubjectChar">
    <w:name w:val="Comment Subject Char"/>
    <w:basedOn w:val="CommentTextChar"/>
    <w:link w:val="CommentSubject"/>
    <w:rsid w:val="00F307A5"/>
    <w:rPr>
      <w:b/>
      <w:bCs/>
    </w:rPr>
  </w:style>
  <w:style w:type="paragraph" w:styleId="ListParagraph">
    <w:name w:val="List Paragraph"/>
    <w:basedOn w:val="Normal"/>
    <w:uiPriority w:val="34"/>
    <w:qFormat/>
    <w:rsid w:val="00152841"/>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38"/>
        <w:category>
          <w:name w:val="General"/>
          <w:gallery w:val="placeholder"/>
        </w:category>
        <w:types>
          <w:type w:val="bbPlcHdr"/>
        </w:types>
        <w:behaviors>
          <w:behavior w:val="content"/>
        </w:behaviors>
        <w:guid w:val="{DC791CA1-1731-4905-81F8-3D0D249BAB5C}"/>
      </w:docPartPr>
      <w:docPartBody>
        <w:p w:rsidR="008106A2" w:rsidRDefault="008106A2">
          <w:r w:rsidRPr="0058443C">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ms Rmn">
    <w:panose1 w:val="02020603040505020304"/>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106A2"/>
    <w:rsid w:val="00093334"/>
    <w:rsid w:val="00115A10"/>
    <w:rsid w:val="0021705B"/>
    <w:rsid w:val="00250FF3"/>
    <w:rsid w:val="002535B6"/>
    <w:rsid w:val="003D262E"/>
    <w:rsid w:val="004834D9"/>
    <w:rsid w:val="0049567D"/>
    <w:rsid w:val="0058166C"/>
    <w:rsid w:val="005F6DCB"/>
    <w:rsid w:val="00675CE4"/>
    <w:rsid w:val="00676C94"/>
    <w:rsid w:val="00723AFE"/>
    <w:rsid w:val="007661D4"/>
    <w:rsid w:val="008106A2"/>
    <w:rsid w:val="00877C4C"/>
    <w:rsid w:val="008D761C"/>
    <w:rsid w:val="00916353"/>
    <w:rsid w:val="00920C1C"/>
    <w:rsid w:val="00A55FFD"/>
    <w:rsid w:val="00BE28BF"/>
    <w:rsid w:val="00C02FB7"/>
    <w:rsid w:val="00C05437"/>
    <w:rsid w:val="00E06816"/>
    <w:rsid w:val="00E4443D"/>
    <w:rsid w:val="00F3505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106A2"/>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B479DE97358D43AEB72738EE1F2D08" ma:contentTypeVersion="3" ma:contentTypeDescription="Create a new document." ma:contentTypeScope="" ma:versionID="30e04540a4b9d2327ed958eeed80dd64">
  <xsd:schema xmlns:xsd="http://www.w3.org/2001/XMLSchema" xmlns:xs="http://www.w3.org/2001/XMLSchema" xmlns:p="http://schemas.microsoft.com/office/2006/metadata/properties" xmlns:ns1="http://schemas.microsoft.com/sharepoint/v3" xmlns:ns2="10f2cb44-b37d-4693-a5c3-140ab663d372" xmlns:ns3="fb82bcdf-ea63-4554-99e3-e15ccd87b479" targetNamespace="http://schemas.microsoft.com/office/2006/metadata/properties" ma:root="true" ma:fieldsID="b913c71e6adf0c4c3a7a94ded8ed0e23" ns1:_="" ns2:_="" ns3:_="">
    <xsd:import namespace="http://schemas.microsoft.com/sharepoint/v3"/>
    <xsd:import namespace="10f2cb44-b37d-4693-a5c3-140ab663d372"/>
    <xsd:import namespace="fb82bcdf-ea63-4554-99e3-e15ccd87b479"/>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0f2cb44-b37d-4693-a5c3-140ab663d372"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b82bcdf-ea63-4554-99e3-e15ccd87b47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82F507-C8FC-4EBF-A3AA-B9C24A1E1B3C}">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F4476503-44A3-490E-8DF8-D2036854D7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0f2cb44-b37d-4693-a5c3-140ab663d372"/>
    <ds:schemaRef ds:uri="fb82bcdf-ea63-4554-99e3-e15ccd87b4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B76768-5FAF-41F6-ACCD-6792FB1C7E5B}">
  <ds:schemaRefs>
    <ds:schemaRef ds:uri="http://schemas.microsoft.com/office/2006/metadata/longProperties"/>
  </ds:schemaRefs>
</ds:datastoreItem>
</file>

<file path=customXml/itemProps4.xml><?xml version="1.0" encoding="utf-8"?>
<ds:datastoreItem xmlns:ds="http://schemas.openxmlformats.org/officeDocument/2006/customXml" ds:itemID="{A4A63323-B858-49E6-AFBA-24AF2486F2A6}">
  <ds:schemaRefs>
    <ds:schemaRef ds:uri="http://schemas.microsoft.com/sharepoint/events"/>
  </ds:schemaRefs>
</ds:datastoreItem>
</file>

<file path=customXml/itemProps5.xml><?xml version="1.0" encoding="utf-8"?>
<ds:datastoreItem xmlns:ds="http://schemas.openxmlformats.org/officeDocument/2006/customXml" ds:itemID="{0FC52869-5698-43A5-A7B6-5F2CD5C161C3}">
  <ds:schemaRefs>
    <ds:schemaRef ds:uri="http://schemas.microsoft.com/sharepoint/v3/contenttype/forms"/>
  </ds:schemaRefs>
</ds:datastoreItem>
</file>

<file path=docMetadata/LabelInfo.xml><?xml version="1.0" encoding="utf-8"?>
<clbl:labelList xmlns:clbl="http://schemas.microsoft.com/office/2020/mipLabelMetadata">
  <clbl:label id="{f4e2d11c-fae4-453b-b6c0-2964663779aa}" enabled="0" method="" siteId="{f4e2d11c-fae4-453b-b6c0-2964663779aa}" removed="1"/>
</clbl:labelList>
</file>

<file path=docProps/app.xml><?xml version="1.0" encoding="utf-8"?>
<Properties xmlns="http://schemas.openxmlformats.org/officeDocument/2006/extended-properties" xmlns:vt="http://schemas.openxmlformats.org/officeDocument/2006/docPropsVTypes">
  <Template>Normal</Template>
  <TotalTime>81</TotalTime>
  <Pages>1</Pages>
  <Words>987</Words>
  <Characters>5632</Characters>
  <Application>Microsoft Office Word</Application>
  <DocSecurity>0</DocSecurity>
  <Lines>46</Lines>
  <Paragraphs>13</Paragraphs>
  <ScaleCrop>false</ScaleCrop>
  <HeadingPairs>
    <vt:vector size="2" baseType="variant">
      <vt:variant>
        <vt:lpstr>Title</vt:lpstr>
      </vt:variant>
      <vt:variant>
        <vt:i4>1</vt:i4>
      </vt:variant>
    </vt:vector>
  </HeadingPairs>
  <TitlesOfParts>
    <vt:vector size="1" baseType="lpstr">
      <vt:lpstr>Model Ordinance For Adoption Of Wisconsin Uniform Dwelling Code</vt:lpstr>
    </vt:vector>
  </TitlesOfParts>
  <Company>WI Dept of Commerce</Company>
  <LinksUpToDate>false</LinksUpToDate>
  <CharactersWithSpaces>6606</CharactersWithSpaces>
  <SharedDoc>false</SharedDoc>
  <HLinks>
    <vt:vector size="12" baseType="variant">
      <vt:variant>
        <vt:i4>2621494</vt:i4>
      </vt:variant>
      <vt:variant>
        <vt:i4>3</vt:i4>
      </vt:variant>
      <vt:variant>
        <vt:i4>0</vt:i4>
      </vt:variant>
      <vt:variant>
        <vt:i4>5</vt:i4>
      </vt:variant>
      <vt:variant>
        <vt:lpwstr>https://dsps.wi.gov/Documents/Programs/DelegatedAgent/DelegatedAgentApplication.pdf</vt:lpwstr>
      </vt:variant>
      <vt:variant>
        <vt:lpwstr/>
      </vt:variant>
      <vt:variant>
        <vt:i4>4194358</vt:i4>
      </vt:variant>
      <vt:variant>
        <vt:i4>0</vt:i4>
      </vt:variant>
      <vt:variant>
        <vt:i4>0</vt:i4>
      </vt:variant>
      <vt:variant>
        <vt:i4>5</vt:i4>
      </vt:variant>
      <vt:variant>
        <vt:lpwstr>mailto:etta.strey@wisconsin.gov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 Ordinance For Adoption Of Wisconsin Uniform Dwelling Code</dc:title>
  <dc:subject/>
  <dc:creator>Safety and Buildings</dc:creator>
  <cp:keywords/>
  <dc:description/>
  <cp:lastModifiedBy>Royalton Clerk</cp:lastModifiedBy>
  <cp:revision>13</cp:revision>
  <cp:lastPrinted>2026-04-07T14:08:00Z</cp:lastPrinted>
  <dcterms:created xsi:type="dcterms:W3CDTF">2026-03-26T18:23:00Z</dcterms:created>
  <dcterms:modified xsi:type="dcterms:W3CDTF">2026-04-07T14:08:00Z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Program Area">
    <vt:lpwstr>;#UDC;#</vt:lpwstr>
  </property>
  <property fmtid="{D5CDD505-2E9C-101B-9397-08002B2CF9AE}" pid="4" name="Document No.">
    <vt:lpwstr/>
  </property>
  <property fmtid="{D5CDD505-2E9C-101B-9397-08002B2CF9AE}" pid="5" name="County">
    <vt:lpwstr/>
  </property>
  <property fmtid="{D5CDD505-2E9C-101B-9397-08002B2CF9AE}" pid="6" name="Latest Revision">
    <vt:lpwstr/>
  </property>
  <property fmtid="{D5CDD505-2E9C-101B-9397-08002B2CF9AE}" pid="7" name="ArchivedDate">
    <vt:lpwstr/>
  </property>
  <property fmtid="{D5CDD505-2E9C-101B-9397-08002B2CF9AE}" pid="8" name="ArchivedComments">
    <vt:lpwstr/>
  </property>
  <property fmtid="{D5CDD505-2E9C-101B-9397-08002B2CF9AE}" pid="9" name="ContentTypeId">
    <vt:lpwstr>0x010100E9B479DE97358D43AEB72738EE1F2D08</vt:lpwstr>
  </property>
</Properties>
</file>