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8" r:id="rId4"/>
    <p:sldId id="303" r:id="rId5"/>
    <p:sldId id="305" r:id="rId6"/>
    <p:sldId id="306" r:id="rId7"/>
    <p:sldId id="307" r:id="rId8"/>
    <p:sldId id="309" r:id="rId9"/>
    <p:sldId id="310" r:id="rId10"/>
    <p:sldId id="311" r:id="rId11"/>
    <p:sldId id="312" r:id="rId12"/>
    <p:sldId id="315" r:id="rId13"/>
    <p:sldId id="314" r:id="rId14"/>
    <p:sldId id="313" r:id="rId15"/>
    <p:sldId id="316" r:id="rId16"/>
    <p:sldId id="317" r:id="rId17"/>
    <p:sldId id="318" r:id="rId18"/>
    <p:sldId id="322" r:id="rId19"/>
    <p:sldId id="323" r:id="rId20"/>
    <p:sldId id="324" r:id="rId21"/>
    <p:sldId id="326" r:id="rId22"/>
    <p:sldId id="325" r:id="rId23"/>
    <p:sldId id="327" r:id="rId24"/>
    <p:sldId id="319" r:id="rId25"/>
    <p:sldId id="320" r:id="rId26"/>
    <p:sldId id="321" r:id="rId27"/>
    <p:sldId id="28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FF"/>
    <a:srgbClr val="000099"/>
    <a:srgbClr val="0000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FB453E0-3FDB-4D60-BC68-F9E04CE67BD7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1B7B479-7A47-4B04-B05D-9085466EBF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B7B479-7A47-4B04-B05D-9085466EBF5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SN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5881511"/>
            <a:ext cx="2209800" cy="900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33400"/>
            <a:ext cx="7772400" cy="83819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447800"/>
            <a:ext cx="6400800" cy="914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248400"/>
            <a:ext cx="9144000" cy="609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5" name="Picture 11" descr="psn logo3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7620000" y="6324600"/>
            <a:ext cx="1219200" cy="497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 txBox="1">
            <a:spLocks noChangeArrowheads="1"/>
          </p:cNvSpPr>
          <p:nvPr userDrawn="1"/>
        </p:nvSpPr>
        <p:spPr bwMode="auto">
          <a:xfrm>
            <a:off x="2895600" y="6245225"/>
            <a:ext cx="335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ctr" eaLnBrk="1" hangingPunct="1">
              <a:defRPr sz="12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 smtClean="0">
                <a:solidFill>
                  <a:schemeClr val="bg1"/>
                </a:solidFill>
                <a:latin typeface="+mn-lt"/>
              </a:rPr>
              <a:t>www.PaymentServiceNetwork.com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dirty="0" smtClean="0">
                <a:solidFill>
                  <a:schemeClr val="bg1"/>
                </a:solidFill>
                <a:latin typeface="+mn-lt"/>
              </a:rPr>
              <a:t>866-917-7368</a:t>
            </a:r>
            <a:endParaRPr lang="en-US" sz="16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 algn="ctr"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2634DA2-F163-4173-A205-9011123005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76113A1-5578-448B-8F18-20ACD91B5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17BA664-2024-437C-AEB8-56379FFB23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F5E37B-9A05-4E7E-BD52-EF4FBC597C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1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77000"/>
            <a:ext cx="3962400" cy="3810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www.PaymentServiceNetwork.com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04.png"/>
          <p:cNvPicPr>
            <a:picLocks noChangeAspect="1"/>
          </p:cNvPicPr>
          <p:nvPr/>
        </p:nvPicPr>
        <p:blipFill>
          <a:blip r:embed="rId3" cstate="print"/>
          <a:srcRect r="111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76761"/>
            <a:ext cx="6934200" cy="1323439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How Your Customers </a:t>
            </a:r>
            <a:b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</a:b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     Will Pay Online &amp; by Phone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7" name="Picture 6" descr="PSN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6019800"/>
            <a:ext cx="1847850" cy="75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678363"/>
          </a:xfrm>
          <a:scene3d>
            <a:camera prst="perspectiveFront"/>
            <a:lightRig rig="threePt" dir="t"/>
          </a:scene3d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Whether your customers pay by phone or online, it’s simple.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On their first online visit or call, they will validate themselves against your customer database which is loaded in PSN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They can then add information to their profile and make their first payment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For any visit or call after that, they simply make a payment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Importantly, we have live operator assistance should they need help. You can simply refer calls you may get to us.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Here’s how it works…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820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Customer payment options</a:t>
            </a:r>
            <a:endParaRPr lang="en-US" sz="6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Who pays by phone v. online</a:t>
            </a:r>
            <a:endParaRPr lang="en-US" sz="6600" dirty="0">
              <a:latin typeface="+mn-lt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47700" y="1219200"/>
            <a:ext cx="7848600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Each PSN account can be set up differently as to what payments can be made by phone and online. </a:t>
            </a:r>
            <a:r>
              <a:rPr lang="en-US" smtClean="0"/>
              <a:t>Your customers…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1" name="Picture 20" descr="computer-screen hi r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3463649"/>
            <a:ext cx="2510029" cy="1673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call cen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463650"/>
            <a:ext cx="2140896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02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76288" y="4301850"/>
            <a:ext cx="1005712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981200" y="567345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REMEMBER: Mobile payments = online payments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8650" y="990600"/>
            <a:ext cx="8534400" cy="8382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Validation process…</a:t>
            </a:r>
          </a:p>
          <a:p>
            <a:pPr marL="231775" lvl="1" indent="-227013">
              <a:buNone/>
            </a:pPr>
            <a:r>
              <a:rPr lang="en-US" sz="1600" dirty="0" smtClean="0"/>
              <a:t>Customer will go to your website and click on a payment link which takes them to this PSN page</a:t>
            </a:r>
          </a:p>
          <a:p>
            <a:pPr marL="971550" lvl="1" indent="-514350">
              <a:buFont typeface="+mj-lt"/>
              <a:buAutoNum type="arabicPeriod"/>
            </a:pPr>
            <a:endParaRPr lang="en-US" sz="16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1218" b="5449"/>
          <a:stretch>
            <a:fillRect/>
          </a:stretch>
        </p:blipFill>
        <p:spPr bwMode="auto">
          <a:xfrm>
            <a:off x="1981200" y="1676400"/>
            <a:ext cx="6766560" cy="4511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152400" y="3124200"/>
            <a:ext cx="1828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Customer should select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Register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first time they go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online to make a payment or view a bill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209800" y="3886200"/>
            <a:ext cx="30480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676400" y="3581400"/>
            <a:ext cx="609600" cy="304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1261" b="5687"/>
          <a:stretch>
            <a:fillRect/>
          </a:stretch>
        </p:blipFill>
        <p:spPr bwMode="auto">
          <a:xfrm>
            <a:off x="2057400" y="1676400"/>
            <a:ext cx="676656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8650" y="9906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Validation process…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104274" y="1905000"/>
            <a:ext cx="2109537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Customer will enter their:</a:t>
            </a:r>
          </a:p>
          <a:p>
            <a:pPr marL="350838" lvl="2" indent="-169863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Utility Customer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Account Number</a:t>
            </a:r>
          </a:p>
          <a:p>
            <a:pPr marL="350838" lvl="2" indent="-1698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First Name </a:t>
            </a:r>
            <a:r>
              <a:rPr lang="en-US" sz="11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(optional)</a:t>
            </a:r>
          </a:p>
          <a:p>
            <a:pPr marL="350838" lvl="2" indent="-169863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Last Name </a:t>
            </a:r>
          </a:p>
          <a:p>
            <a:pPr marL="169863" lvl="2" indent="-169863">
              <a:spcBef>
                <a:spcPct val="20000"/>
              </a:spcBef>
            </a:pPr>
            <a:r>
              <a:rPr lang="en-US" sz="1600" b="1" noProof="0" dirty="0" smtClean="0">
                <a:solidFill>
                  <a:srgbClr val="FFFF00"/>
                </a:solidFill>
                <a:latin typeface="+mn-lt"/>
              </a:rPr>
              <a:t>HELP: </a:t>
            </a:r>
            <a:r>
              <a:rPr lang="en-US" sz="1600" b="1" noProof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Their name should be entered as it is listed </a:t>
            </a:r>
            <a:r>
              <a:rPr lang="en-US" sz="1600" b="1" noProof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on </a:t>
            </a:r>
            <a:br>
              <a:rPr lang="en-US" sz="1600" b="1" noProof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en-US" sz="1600" b="1" noProof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their </a:t>
            </a:r>
            <a:r>
              <a:rPr lang="en-US" sz="1600" b="1" noProof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bill</a:t>
            </a:r>
          </a:p>
          <a:p>
            <a:pPr marL="342900" lvl="2" indent="-1698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noProof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Select “Search”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963554" y="2743200"/>
            <a:ext cx="703446" cy="457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6036" t="56306" r="49324" b="38064"/>
          <a:stretch>
            <a:fillRect/>
          </a:stretch>
        </p:blipFill>
        <p:spPr bwMode="auto">
          <a:xfrm>
            <a:off x="3931920" y="2759825"/>
            <a:ext cx="1554480" cy="2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36036" t="56306" r="49324" b="38064"/>
          <a:stretch>
            <a:fillRect/>
          </a:stretch>
        </p:blipFill>
        <p:spPr bwMode="auto">
          <a:xfrm>
            <a:off x="3810000" y="2971802"/>
            <a:ext cx="457200" cy="15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2667000" y="3124200"/>
            <a:ext cx="2286000" cy="533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36036" t="56306" r="49324" b="38064"/>
          <a:stretch>
            <a:fillRect/>
          </a:stretch>
        </p:blipFill>
        <p:spPr bwMode="auto">
          <a:xfrm>
            <a:off x="6578602" y="2819400"/>
            <a:ext cx="1280160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857325" y="2804481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Your Name  Appears Here</a:t>
            </a:r>
            <a:endParaRPr 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6502600" y="2802881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Your Name  Appears Here</a:t>
            </a:r>
            <a:endParaRPr 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759475" y="2947256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xxxxx</a:t>
            </a:r>
            <a:endParaRPr lang="en-US" sz="8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 l="43960" t="46465" r="53568" b="51673"/>
          <a:stretch>
            <a:fillRect/>
          </a:stretch>
        </p:blipFill>
        <p:spPr bwMode="auto">
          <a:xfrm>
            <a:off x="4649002" y="3272589"/>
            <a:ext cx="271572" cy="163630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 t="11261" b="5687"/>
          <a:stretch>
            <a:fillRect/>
          </a:stretch>
        </p:blipFill>
        <p:spPr bwMode="auto">
          <a:xfrm>
            <a:off x="2038147" y="1666765"/>
            <a:ext cx="676656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8650" y="9906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Validation process…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0" y="3031957"/>
            <a:ext cx="1981200" cy="288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marR="0" lvl="1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Customer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info will appear at the bottom of the screen; if correct, they should click “Select”</a:t>
            </a:r>
          </a:p>
          <a:p>
            <a:pPr marL="115888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PSN then authenticates and your customer</a:t>
            </a:r>
            <a:r>
              <a:rPr lang="en-US" sz="1600" b="1" i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is validated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6036" t="56306" r="49324" b="38064"/>
          <a:stretch>
            <a:fillRect/>
          </a:stretch>
        </p:blipFill>
        <p:spPr bwMode="auto">
          <a:xfrm>
            <a:off x="3883789" y="2750198"/>
            <a:ext cx="1554480" cy="2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36036" t="56306" r="49324" b="38064"/>
          <a:stretch>
            <a:fillRect/>
          </a:stretch>
        </p:blipFill>
        <p:spPr bwMode="auto">
          <a:xfrm>
            <a:off x="3805671" y="2963245"/>
            <a:ext cx="411488" cy="13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36036" t="56306" r="49324" b="38064"/>
          <a:stretch>
            <a:fillRect/>
          </a:stretch>
        </p:blipFill>
        <p:spPr bwMode="auto">
          <a:xfrm>
            <a:off x="6549721" y="2780898"/>
            <a:ext cx="1280160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818821" y="2794853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Your Name  Appears Here</a:t>
            </a:r>
            <a:endParaRPr 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6483345" y="2783629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Your Name  Appears Here</a:t>
            </a:r>
            <a:endParaRPr 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3711348" y="2937631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xxxxx</a:t>
            </a:r>
            <a:endParaRPr lang="en-US" sz="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75213" b="3983"/>
          <a:stretch>
            <a:fillRect/>
          </a:stretch>
        </p:blipFill>
        <p:spPr bwMode="auto">
          <a:xfrm>
            <a:off x="2050179" y="5062881"/>
            <a:ext cx="6766560" cy="112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 l="-83" t="16418" r="98518" b="15481"/>
          <a:stretch>
            <a:fillRect/>
          </a:stretch>
        </p:blipFill>
        <p:spPr bwMode="auto">
          <a:xfrm>
            <a:off x="2030928" y="2377430"/>
            <a:ext cx="134754" cy="368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606" t="16418" r="98518" b="15481"/>
          <a:stretch>
            <a:fillRect/>
          </a:stretch>
        </p:blipFill>
        <p:spPr bwMode="auto">
          <a:xfrm>
            <a:off x="8614608" y="3367201"/>
            <a:ext cx="91440" cy="269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2147233" y="5328375"/>
            <a:ext cx="6505876" cy="533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828800" y="4292867"/>
            <a:ext cx="520562" cy="10347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82622" b="20668"/>
          <a:stretch>
            <a:fillRect/>
          </a:stretch>
        </p:blipFill>
        <p:spPr bwMode="auto">
          <a:xfrm>
            <a:off x="2223436" y="5592278"/>
            <a:ext cx="905693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82622" b="20668"/>
          <a:stretch>
            <a:fillRect/>
          </a:stretch>
        </p:blipFill>
        <p:spPr bwMode="auto">
          <a:xfrm>
            <a:off x="3261361" y="5590674"/>
            <a:ext cx="868680" cy="17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82622" b="20668"/>
          <a:stretch>
            <a:fillRect/>
          </a:stretch>
        </p:blipFill>
        <p:spPr bwMode="auto">
          <a:xfrm>
            <a:off x="4156510" y="5600299"/>
            <a:ext cx="868680" cy="17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82622" b="20668"/>
          <a:stretch>
            <a:fillRect/>
          </a:stretch>
        </p:blipFill>
        <p:spPr bwMode="auto">
          <a:xfrm>
            <a:off x="5252186" y="5598695"/>
            <a:ext cx="868680" cy="17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82622" b="20668"/>
          <a:stretch>
            <a:fillRect/>
          </a:stretch>
        </p:blipFill>
        <p:spPr bwMode="auto">
          <a:xfrm>
            <a:off x="6214713" y="5598695"/>
            <a:ext cx="850392" cy="1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90641" b="21260"/>
          <a:stretch>
            <a:fillRect/>
          </a:stretch>
        </p:blipFill>
        <p:spPr bwMode="auto">
          <a:xfrm>
            <a:off x="7629628" y="5589069"/>
            <a:ext cx="397844" cy="14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 l="2584" t="75598" r="90641" b="21260"/>
          <a:stretch>
            <a:fillRect/>
          </a:stretch>
        </p:blipFill>
        <p:spPr bwMode="auto">
          <a:xfrm>
            <a:off x="7117885" y="5606716"/>
            <a:ext cx="397844" cy="14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2300438" y="5601909"/>
            <a:ext cx="57462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1234567	Jane	Doe	123 Main Street	        Anywhere	       WI             12345</a:t>
            </a:r>
            <a:endParaRPr lang="en-US" sz="800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 l="43960" t="46465" r="53568" b="51673"/>
          <a:stretch>
            <a:fillRect/>
          </a:stretch>
        </p:blipFill>
        <p:spPr bwMode="auto">
          <a:xfrm>
            <a:off x="4649002" y="3272589"/>
            <a:ext cx="271572" cy="163630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1202" b="8072"/>
          <a:stretch>
            <a:fillRect/>
          </a:stretch>
        </p:blipFill>
        <p:spPr bwMode="auto">
          <a:xfrm>
            <a:off x="2165682" y="1732547"/>
            <a:ext cx="6766560" cy="4369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10150" y="9906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Customer Profile Setup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125127" y="1828799"/>
            <a:ext cx="2059807" cy="3696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marR="0" lvl="1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Customer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will now create their profile by providing:</a:t>
            </a:r>
          </a:p>
          <a:p>
            <a:pPr marL="466725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Email address</a:t>
            </a:r>
          </a:p>
          <a:p>
            <a:pPr marL="466725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Password</a:t>
            </a:r>
          </a:p>
          <a:p>
            <a:pPr marL="466725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Secret question</a:t>
            </a:r>
          </a:p>
          <a:p>
            <a:pPr marL="115888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/>
            </a:r>
            <a:b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</a:br>
            <a:r>
              <a:rPr lang="en-US" sz="1600" b="1" i="1" baseline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This information is</a:t>
            </a:r>
            <a:r>
              <a:rPr lang="en-US" sz="1600" b="1" i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their login info to make future pay-</a:t>
            </a:r>
            <a:r>
              <a:rPr lang="en-US" sz="1600" b="1" i="1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ments</a:t>
            </a:r>
            <a:r>
              <a:rPr lang="en-US" sz="1600" b="1" i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just a 3-step process.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38349" y="4019339"/>
            <a:ext cx="4071487" cy="11398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2040556" y="3070459"/>
            <a:ext cx="1626669" cy="10780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 l="36036" t="56306" r="49324" b="38064"/>
          <a:stretch>
            <a:fillRect/>
          </a:stretch>
        </p:blipFill>
        <p:spPr bwMode="auto">
          <a:xfrm>
            <a:off x="4860758" y="3453717"/>
            <a:ext cx="1618488" cy="22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l="36036" t="56306" r="49324" b="38064"/>
          <a:stretch>
            <a:fillRect/>
          </a:stretch>
        </p:blipFill>
        <p:spPr bwMode="auto">
          <a:xfrm>
            <a:off x="6736075" y="3542098"/>
            <a:ext cx="365760" cy="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4837424" y="3486272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Your Name  Appears Here</a:t>
            </a:r>
            <a:endParaRPr 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6666304" y="3486271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xxxxx</a:t>
            </a:r>
            <a:endParaRPr lang="en-US" sz="8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 l="36036" t="56306" r="49324" b="38064"/>
          <a:stretch>
            <a:fillRect/>
          </a:stretch>
        </p:blipFill>
        <p:spPr bwMode="auto">
          <a:xfrm>
            <a:off x="4783757" y="3696100"/>
            <a:ext cx="1051560" cy="14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819847" y="3670751"/>
            <a:ext cx="1545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Customer Name  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10669" b="3627"/>
          <a:stretch>
            <a:fillRect/>
          </a:stretch>
        </p:blipFill>
        <p:spPr bwMode="auto">
          <a:xfrm>
            <a:off x="2136806" y="1549666"/>
            <a:ext cx="6766560" cy="463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10150" y="990600"/>
            <a:ext cx="8534400" cy="6096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Returning Customers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125127" y="1828799"/>
            <a:ext cx="1944305" cy="3696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The next time your customer logs into make a payment or view their bill, they simply enter the login information they previously set up (email address and password).</a:t>
            </a: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915428" y="2387065"/>
            <a:ext cx="1020276" cy="4331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914851" y="2502569"/>
            <a:ext cx="2475296" cy="6641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3651" b="4112"/>
          <a:stretch>
            <a:fillRect/>
          </a:stretch>
        </p:blipFill>
        <p:spPr bwMode="auto">
          <a:xfrm>
            <a:off x="1010636" y="1097285"/>
            <a:ext cx="7315200" cy="4812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5188019" y="3927107"/>
            <a:ext cx="1106904" cy="259881"/>
          </a:xfrm>
          <a:prstGeom prst="wedgeRectCallout">
            <a:avLst>
              <a:gd name="adj1" fmla="val -53219"/>
              <a:gd name="adj2" fmla="val -8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Smart display</a:t>
            </a:r>
            <a:endParaRPr lang="en-US" sz="1200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3984859" y="3205213"/>
            <a:ext cx="1212783" cy="2406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Making a One-time Payment</a:t>
            </a:r>
          </a:p>
        </p:txBody>
      </p:sp>
      <p:sp>
        <p:nvSpPr>
          <p:cNvPr id="20" name="Rectangular Callout 19"/>
          <p:cNvSpPr/>
          <p:nvPr/>
        </p:nvSpPr>
        <p:spPr>
          <a:xfrm>
            <a:off x="7785236" y="4204635"/>
            <a:ext cx="1106904" cy="1060383"/>
          </a:xfrm>
          <a:prstGeom prst="wedgeRectCallout">
            <a:avLst>
              <a:gd name="adj1" fmla="val -68002"/>
              <a:gd name="adj2" fmla="val -270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Pending, problem and recent payments appear here</a:t>
            </a:r>
            <a:endParaRPr lang="en-US" sz="12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 l="65154" t="17626" r="19451" b="72835"/>
          <a:stretch>
            <a:fillRect/>
          </a:stretch>
        </p:blipFill>
        <p:spPr bwMode="auto">
          <a:xfrm>
            <a:off x="5043638" y="1328287"/>
            <a:ext cx="1126156" cy="55826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659655" y="789273"/>
            <a:ext cx="2492944" cy="1174281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1.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selects to make a one-time payment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7070" b="9139"/>
          <a:stretch>
            <a:fillRect/>
          </a:stretch>
        </p:blipFill>
        <p:spPr bwMode="auto">
          <a:xfrm>
            <a:off x="625643" y="866276"/>
            <a:ext cx="6400800" cy="3778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45417" b="14220"/>
          <a:stretch>
            <a:fillRect/>
          </a:stretch>
        </p:blipFill>
        <p:spPr bwMode="auto">
          <a:xfrm>
            <a:off x="625124" y="4215872"/>
            <a:ext cx="6400800" cy="206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3878983" y="3878992"/>
            <a:ext cx="1106904" cy="202130"/>
          </a:xfrm>
          <a:prstGeom prst="wedgeRectCallout">
            <a:avLst>
              <a:gd name="adj1" fmla="val -53219"/>
              <a:gd name="adj2" fmla="val -8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Smart display</a:t>
            </a:r>
            <a:endParaRPr lang="en-US" sz="1200" dirty="0"/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659655" y="789273"/>
            <a:ext cx="2492944" cy="93137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2.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makes payment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5293894" y="2127195"/>
            <a:ext cx="3012707" cy="481262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71550" indent="-971550"/>
            <a:r>
              <a:rPr lang="en-US" sz="1200" b="1" dirty="0" smtClean="0"/>
              <a:t>Smart display:  Customer doesn’t need to do anything in this section</a:t>
            </a:r>
            <a:endParaRPr lang="en-US" sz="1200" b="1" dirty="0"/>
          </a:p>
        </p:txBody>
      </p:sp>
      <p:sp>
        <p:nvSpPr>
          <p:cNvPr id="19" name="Rectangular Callout 18"/>
          <p:cNvSpPr/>
          <p:nvPr/>
        </p:nvSpPr>
        <p:spPr>
          <a:xfrm>
            <a:off x="5330791" y="2905237"/>
            <a:ext cx="3012707" cy="1041131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Smart display of payment methods that you have authorized (check, VISA, etc.). Customer selects type of account and completes the information requested.</a:t>
            </a:r>
            <a:endParaRPr lang="en-US" sz="1200" b="1" dirty="0"/>
          </a:p>
        </p:txBody>
      </p:sp>
      <p:sp>
        <p:nvSpPr>
          <p:cNvPr id="20" name="Rectangular Callout 19"/>
          <p:cNvSpPr/>
          <p:nvPr/>
        </p:nvSpPr>
        <p:spPr>
          <a:xfrm>
            <a:off x="5290687" y="4684307"/>
            <a:ext cx="3012707" cy="676976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Customer inputs the amount of payment and the payment date; then selects “Continue.”</a:t>
            </a:r>
            <a:endParaRPr lang="en-US" sz="1200" b="1" dirty="0"/>
          </a:p>
        </p:txBody>
      </p:sp>
      <p:sp>
        <p:nvSpPr>
          <p:cNvPr id="30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Making a One-time Payment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66040" t="18417" r="15915" b="71433"/>
          <a:stretch>
            <a:fillRect/>
          </a:stretch>
        </p:blipFill>
        <p:spPr bwMode="auto">
          <a:xfrm>
            <a:off x="4186990" y="933651"/>
            <a:ext cx="1155031" cy="519764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t="16542" b="15601"/>
          <a:stretch>
            <a:fillRect/>
          </a:stretch>
        </p:blipFill>
        <p:spPr bwMode="auto">
          <a:xfrm>
            <a:off x="883918" y="981777"/>
            <a:ext cx="6400800" cy="5284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6542" b="15601"/>
          <a:stretch>
            <a:fillRect/>
          </a:stretch>
        </p:blipFill>
        <p:spPr bwMode="auto">
          <a:xfrm>
            <a:off x="875898" y="962532"/>
            <a:ext cx="6400800" cy="347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33998" b="16565"/>
          <a:stretch>
            <a:fillRect/>
          </a:stretch>
        </p:blipFill>
        <p:spPr bwMode="auto">
          <a:xfrm>
            <a:off x="876724" y="3734602"/>
            <a:ext cx="6400800" cy="253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748145" y="405815"/>
            <a:ext cx="2492944" cy="1540042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3.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confirms and submits payment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Making a One-time Payment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66792" t="16542" r="13358" b="72900"/>
          <a:stretch>
            <a:fillRect/>
          </a:stretch>
        </p:blipFill>
        <p:spPr bwMode="auto">
          <a:xfrm>
            <a:off x="4427645" y="960932"/>
            <a:ext cx="1270535" cy="54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3651" b="7401"/>
          <a:stretch>
            <a:fillRect/>
          </a:stretch>
        </p:blipFill>
        <p:spPr bwMode="auto">
          <a:xfrm>
            <a:off x="837398" y="1260910"/>
            <a:ext cx="7315200" cy="4620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18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Making a One-time Payment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65154" t="18448" r="19320" b="71355"/>
          <a:stretch>
            <a:fillRect/>
          </a:stretch>
        </p:blipFill>
        <p:spPr bwMode="auto">
          <a:xfrm>
            <a:off x="4928157" y="1540046"/>
            <a:ext cx="1135781" cy="59676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748145" y="924025"/>
            <a:ext cx="2492944" cy="712270"/>
          </a:xfrm>
          <a:prstGeom prst="rect">
            <a:avLst/>
          </a:prstGeom>
          <a:solidFill>
            <a:srgbClr val="FF000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can view </a:t>
            </a:r>
            <a:br>
              <a:rPr lang="en-US" sz="16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or print a receipt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 cstate="print"/>
          <a:srcRect t="13651" b="4112"/>
          <a:stretch>
            <a:fillRect/>
          </a:stretch>
        </p:blipFill>
        <p:spPr bwMode="auto">
          <a:xfrm>
            <a:off x="1010636" y="1116535"/>
            <a:ext cx="7315200" cy="4812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5188019" y="3927108"/>
            <a:ext cx="1106904" cy="202130"/>
          </a:xfrm>
          <a:prstGeom prst="wedgeRectCallout">
            <a:avLst>
              <a:gd name="adj1" fmla="val -53219"/>
              <a:gd name="adj2" fmla="val -8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Smart display</a:t>
            </a:r>
            <a:endParaRPr lang="en-US" sz="1200" dirty="0"/>
          </a:p>
        </p:txBody>
      </p:sp>
      <p:sp>
        <p:nvSpPr>
          <p:cNvPr id="17" name="Rounded Rectangle 16"/>
          <p:cNvSpPr/>
          <p:nvPr/>
        </p:nvSpPr>
        <p:spPr>
          <a:xfrm>
            <a:off x="5178392" y="3214842"/>
            <a:ext cx="933652" cy="231002"/>
          </a:xfrm>
          <a:prstGeom prst="roundRect">
            <a:avLst/>
          </a:prstGeom>
          <a:noFill/>
          <a:ln>
            <a:solidFill>
              <a:srgbClr val="66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6600FF"/>
                </a:solidFill>
              </a:rPr>
              <a:t>Setting up Auto-Pay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66601" t="17790" r="18530" b="72506"/>
          <a:stretch>
            <a:fillRect/>
          </a:stretch>
        </p:blipFill>
        <p:spPr bwMode="auto">
          <a:xfrm>
            <a:off x="5082165" y="1357166"/>
            <a:ext cx="1087655" cy="56789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659655" y="789273"/>
            <a:ext cx="2492944" cy="1212782"/>
          </a:xfrm>
          <a:prstGeom prst="rect">
            <a:avLst/>
          </a:prstGeom>
          <a:solidFill>
            <a:srgbClr val="6600FF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1.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selects </a:t>
            </a:r>
            <a:br>
              <a:rPr lang="en-US" sz="16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Set up Auto-Pay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15789" b="8388"/>
          <a:stretch>
            <a:fillRect/>
          </a:stretch>
        </p:blipFill>
        <p:spPr bwMode="auto">
          <a:xfrm>
            <a:off x="510139" y="1405289"/>
            <a:ext cx="7315200" cy="4437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659655" y="789273"/>
            <a:ext cx="2492944" cy="2175308"/>
          </a:xfrm>
          <a:prstGeom prst="rect">
            <a:avLst/>
          </a:prstGeom>
          <a:solidFill>
            <a:srgbClr val="6600FF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2.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selects Add New. (Customer can also change an existing Auto-Pay, such as changing a payment method or the date of the payment.)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6600FF"/>
                </a:solidFill>
              </a:rPr>
              <a:t>Setting up Auto-Pay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92866" y="4004113"/>
            <a:ext cx="616017" cy="269503"/>
          </a:xfrm>
          <a:prstGeom prst="roundRect">
            <a:avLst/>
          </a:prstGeom>
          <a:noFill/>
          <a:ln>
            <a:solidFill>
              <a:srgbClr val="66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 t="21711" b="6250"/>
          <a:stretch>
            <a:fillRect/>
          </a:stretch>
        </p:blipFill>
        <p:spPr bwMode="auto">
          <a:xfrm>
            <a:off x="816544" y="904775"/>
            <a:ext cx="6400800" cy="5848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16612" b="8224"/>
          <a:stretch>
            <a:fillRect/>
          </a:stretch>
        </p:blipFill>
        <p:spPr bwMode="auto">
          <a:xfrm>
            <a:off x="808520" y="866272"/>
            <a:ext cx="6400800" cy="384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 t="21711" b="6250"/>
          <a:stretch>
            <a:fillRect/>
          </a:stretch>
        </p:blipFill>
        <p:spPr bwMode="auto">
          <a:xfrm>
            <a:off x="798897" y="3075278"/>
            <a:ext cx="6400800" cy="368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842530" y="308017"/>
            <a:ext cx="2492944" cy="1193524"/>
          </a:xfrm>
          <a:prstGeom prst="rect">
            <a:avLst/>
          </a:prstGeom>
          <a:solidFill>
            <a:srgbClr val="6600FF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3.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Set up payment information.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6600FF"/>
                </a:solidFill>
              </a:rPr>
              <a:t>Setting up Auto-Pay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5390147" y="2425575"/>
            <a:ext cx="3012707" cy="481262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71550" indent="-971550"/>
            <a:r>
              <a:rPr lang="en-US" sz="1200" b="1" dirty="0" smtClean="0"/>
              <a:t>Smart display:  Customer doesn’t need to do anything in this section</a:t>
            </a:r>
            <a:endParaRPr lang="en-US" sz="1200" b="1" dirty="0"/>
          </a:p>
        </p:txBody>
      </p:sp>
      <p:sp>
        <p:nvSpPr>
          <p:cNvPr id="12" name="Rectangular Callout 11"/>
          <p:cNvSpPr/>
          <p:nvPr/>
        </p:nvSpPr>
        <p:spPr>
          <a:xfrm>
            <a:off x="5581048" y="3261372"/>
            <a:ext cx="3012707" cy="540607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Customer adds a new payment method or selects one they have previously set up.</a:t>
            </a:r>
            <a:endParaRPr lang="en-US" sz="1200" b="1" dirty="0"/>
          </a:p>
        </p:txBody>
      </p:sp>
      <p:sp>
        <p:nvSpPr>
          <p:cNvPr id="13" name="Rectangular Callout 12"/>
          <p:cNvSpPr/>
          <p:nvPr/>
        </p:nvSpPr>
        <p:spPr>
          <a:xfrm>
            <a:off x="5290688" y="5223322"/>
            <a:ext cx="3545304" cy="917596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The current balance due will display. They can select to specify a payment amount or simply check the box to pay the balance in full for each bill</a:t>
            </a:r>
            <a:endParaRPr lang="en-US" sz="1200" b="1" dirty="0"/>
          </a:p>
        </p:txBody>
      </p:sp>
      <p:sp>
        <p:nvSpPr>
          <p:cNvPr id="14" name="Rectangular Callout 13"/>
          <p:cNvSpPr/>
          <p:nvPr/>
        </p:nvSpPr>
        <p:spPr>
          <a:xfrm>
            <a:off x="5433463" y="4037811"/>
            <a:ext cx="3412154" cy="380186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Select a day of the month to run the payment</a:t>
            </a:r>
            <a:endParaRPr lang="en-US" sz="1200" b="1" dirty="0"/>
          </a:p>
        </p:txBody>
      </p:sp>
      <p:sp>
        <p:nvSpPr>
          <p:cNvPr id="15" name="Rectangular Callout 14"/>
          <p:cNvSpPr/>
          <p:nvPr/>
        </p:nvSpPr>
        <p:spPr>
          <a:xfrm>
            <a:off x="5188017" y="4517468"/>
            <a:ext cx="3694497" cy="391416"/>
          </a:xfrm>
          <a:prstGeom prst="wedgeRectCallout">
            <a:avLst>
              <a:gd name="adj1" fmla="val -69470"/>
              <a:gd name="adj2" fmla="val -76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Click on the calendar to select the first payment date. It is optional as to whether they put in an end date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t="8416"/>
          <a:stretch>
            <a:fillRect/>
          </a:stretch>
        </p:blipFill>
        <p:spPr bwMode="auto">
          <a:xfrm>
            <a:off x="855669" y="873057"/>
            <a:ext cx="5715000" cy="5816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8416"/>
          <a:stretch>
            <a:fillRect/>
          </a:stretch>
        </p:blipFill>
        <p:spPr bwMode="auto">
          <a:xfrm>
            <a:off x="847644" y="855407"/>
            <a:ext cx="5715000" cy="418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b="22177"/>
          <a:stretch>
            <a:fillRect/>
          </a:stretch>
        </p:blipFill>
        <p:spPr bwMode="auto">
          <a:xfrm>
            <a:off x="845575" y="3167462"/>
            <a:ext cx="5715000" cy="35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842530" y="308017"/>
            <a:ext cx="2492944" cy="1442125"/>
          </a:xfrm>
          <a:prstGeom prst="rect">
            <a:avLst/>
          </a:prstGeom>
          <a:solidFill>
            <a:srgbClr val="6600FF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4.</a:t>
            </a:r>
          </a:p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verifies all </a:t>
            </a:r>
            <a:br>
              <a:rPr lang="en-US" sz="16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of the information and submits payment.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6600FF"/>
                </a:solidFill>
              </a:rPr>
              <a:t>Setting up Auto-Pay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5860025" y="3932902"/>
            <a:ext cx="3034959" cy="1234621"/>
          </a:xfrm>
          <a:prstGeom prst="wedgeRectCallout">
            <a:avLst>
              <a:gd name="adj1" fmla="val -48427"/>
              <a:gd name="adj2" fmla="val 969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/>
              <a:t>To make sure an Auto-Payment is not duplicating an already scheduled one-time payment, we display scheduled payments which can  be stopped.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t="9704" b="2632"/>
          <a:stretch>
            <a:fillRect/>
          </a:stretch>
        </p:blipFill>
        <p:spPr bwMode="auto">
          <a:xfrm>
            <a:off x="606392" y="981776"/>
            <a:ext cx="7315200" cy="5130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Online payments</a:t>
            </a:r>
            <a:endParaRPr lang="en-US" sz="6600" dirty="0">
              <a:latin typeface="+mn-lt"/>
            </a:endParaRPr>
          </a:p>
        </p:txBody>
      </p:sp>
      <p:sp>
        <p:nvSpPr>
          <p:cNvPr id="22" name="Content Placeholder 6"/>
          <p:cNvSpPr txBox="1">
            <a:spLocks/>
          </p:cNvSpPr>
          <p:nvPr/>
        </p:nvSpPr>
        <p:spPr bwMode="auto">
          <a:xfrm>
            <a:off x="5842530" y="731520"/>
            <a:ext cx="2492944" cy="1018622"/>
          </a:xfrm>
          <a:prstGeom prst="rect">
            <a:avLst/>
          </a:prstGeom>
          <a:solidFill>
            <a:srgbClr val="6600FF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Verification that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Auto-Pay has been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set up correctly</a:t>
            </a:r>
          </a:p>
          <a:p>
            <a:pPr marL="0" lvl="1" indent="3175" algn="ctr">
              <a:spcBef>
                <a:spcPct val="20000"/>
              </a:spcBef>
            </a:pPr>
            <a:endParaRPr lang="en-US" sz="16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Content Placeholder 6"/>
          <p:cNvSpPr txBox="1">
            <a:spLocks/>
          </p:cNvSpPr>
          <p:nvPr/>
        </p:nvSpPr>
        <p:spPr bwMode="auto">
          <a:xfrm>
            <a:off x="881664" y="96250"/>
            <a:ext cx="423432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r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6600FF"/>
                </a:solidFill>
              </a:rPr>
              <a:t>Setting up Auto-Pay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Customer Profile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4281"/>
          <a:stretch>
            <a:fillRect/>
          </a:stretch>
        </p:blipFill>
        <p:spPr bwMode="auto">
          <a:xfrm>
            <a:off x="688259" y="1120878"/>
            <a:ext cx="7315200" cy="5016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6"/>
          <p:cNvSpPr txBox="1">
            <a:spLocks/>
          </p:cNvSpPr>
          <p:nvPr/>
        </p:nvSpPr>
        <p:spPr bwMode="auto">
          <a:xfrm>
            <a:off x="5351650" y="760394"/>
            <a:ext cx="3060834" cy="2877955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This is where your customers manage their PSN accounts. Four tabs allow for:</a:t>
            </a:r>
          </a:p>
          <a:p>
            <a:pPr marL="0" lvl="1" indent="3175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 Updating contact info</a:t>
            </a:r>
          </a:p>
          <a:p>
            <a:pPr marL="0" lvl="1" indent="3175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 Changing login info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Grouping accounts (for those who pay more than one bill)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 Opting out of paper</a:t>
            </a: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 bills (or opting back into paper bills)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37397" y="1029903"/>
            <a:ext cx="837398" cy="702644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02130" y="1164657"/>
            <a:ext cx="558265" cy="38501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60745" t="14281" r="26492" b="76720"/>
          <a:stretch>
            <a:fillRect/>
          </a:stretch>
        </p:blipFill>
        <p:spPr bwMode="auto">
          <a:xfrm>
            <a:off x="4475769" y="1119278"/>
            <a:ext cx="933651" cy="526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Managing Payment Methods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3939" b="6080"/>
          <a:stretch>
            <a:fillRect/>
          </a:stretch>
        </p:blipFill>
        <p:spPr bwMode="auto">
          <a:xfrm>
            <a:off x="737420" y="1169828"/>
            <a:ext cx="7406640" cy="4739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6"/>
          <p:cNvSpPr txBox="1">
            <a:spLocks/>
          </p:cNvSpPr>
          <p:nvPr/>
        </p:nvSpPr>
        <p:spPr bwMode="auto">
          <a:xfrm>
            <a:off x="3147461" y="3118585"/>
            <a:ext cx="3060834" cy="2136810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This is where your customers manage their payment methods: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 Add new checking, savings, credit card (as applicable)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Delete accounts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Change account numbers</a:t>
            </a:r>
          </a:p>
        </p:txBody>
      </p:sp>
      <p:sp>
        <p:nvSpPr>
          <p:cNvPr id="6" name="Oval 5"/>
          <p:cNvSpPr/>
          <p:nvPr/>
        </p:nvSpPr>
        <p:spPr>
          <a:xfrm>
            <a:off x="1626668" y="1174282"/>
            <a:ext cx="1087655" cy="702644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991402" y="1309036"/>
            <a:ext cx="558265" cy="38501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62450" t="13939" r="21436" b="77024"/>
          <a:stretch>
            <a:fillRect/>
          </a:stretch>
        </p:blipFill>
        <p:spPr bwMode="auto">
          <a:xfrm>
            <a:off x="4562401" y="1177853"/>
            <a:ext cx="1193532" cy="535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Support for your customers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14281" b="5410"/>
          <a:stretch>
            <a:fillRect/>
          </a:stretch>
        </p:blipFill>
        <p:spPr bwMode="auto">
          <a:xfrm>
            <a:off x="865239" y="1229032"/>
            <a:ext cx="7315200" cy="4699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6"/>
          <p:cNvSpPr txBox="1">
            <a:spLocks/>
          </p:cNvSpPr>
          <p:nvPr/>
        </p:nvSpPr>
        <p:spPr bwMode="auto">
          <a:xfrm>
            <a:off x="5082138" y="3744228"/>
            <a:ext cx="3157086" cy="2136808"/>
          </a:xfrm>
          <a:prstGeom prst="rect">
            <a:avLst/>
          </a:prstGeom>
          <a:solidFill>
            <a:srgbClr val="00B050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We support your customers: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Number for phone payments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Submit a ticket to PSN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View FAQs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Number for live PSN operators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Submit a ticket to you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63720" t="14281" r="22201" b="74456"/>
          <a:stretch>
            <a:fillRect/>
          </a:stretch>
        </p:blipFill>
        <p:spPr bwMode="auto">
          <a:xfrm>
            <a:off x="4668249" y="1227431"/>
            <a:ext cx="1029903" cy="65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 rot="10800000">
            <a:off x="4812638" y="1328286"/>
            <a:ext cx="558265" cy="38501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55984" y="1174282"/>
            <a:ext cx="789272" cy="702644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3627119" y="1786272"/>
            <a:ext cx="4044216" cy="375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Any customer who has an iPhone®,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iPad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® or Android™ phone or tablet will be able to download the free “PSN Payments” app:</a:t>
            </a: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="1" noProof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Scan the QR code (which should be on your website and your marketing pieces)</a:t>
            </a: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Download “PSN Payments” for the App Store® or Google Play™.</a:t>
            </a: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Smart Phone &amp; Tablet Payments</a:t>
            </a:r>
            <a:endParaRPr lang="en-US" dirty="0"/>
          </a:p>
        </p:txBody>
      </p:sp>
      <p:pic>
        <p:nvPicPr>
          <p:cNvPr id="8" name="Picture 7" descr="QR Code for PSN Paymen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82979" y="3205203"/>
            <a:ext cx="712269" cy="712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1024x1024 PSN App 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7990" y="1982805"/>
            <a:ext cx="2168091" cy="2168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6"/>
          <p:cNvSpPr txBox="1">
            <a:spLocks/>
          </p:cNvSpPr>
          <p:nvPr/>
        </p:nvSpPr>
        <p:spPr bwMode="auto">
          <a:xfrm>
            <a:off x="997819" y="4133249"/>
            <a:ext cx="1726131" cy="44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PSN Payments</a:t>
            </a:r>
            <a:endParaRPr lang="en-US" sz="2000" b="1" noProof="0" dirty="0" smtClean="0">
              <a:latin typeface="+mn-lt"/>
            </a:endParaRPr>
          </a:p>
          <a:p>
            <a:pPr marL="173038" marR="0" lvl="1" indent="-16986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Smart Phone &amp; Tablet Payments</a:t>
            </a:r>
            <a:endParaRPr lang="en-US" dirty="0"/>
          </a:p>
        </p:txBody>
      </p:sp>
      <p:pic>
        <p:nvPicPr>
          <p:cNvPr id="4" name="Picture 3" descr="iPhone_5_Vertical_01.png"/>
          <p:cNvPicPr>
            <a:picLocks noChangeAspect="1"/>
          </p:cNvPicPr>
          <p:nvPr/>
        </p:nvPicPr>
        <p:blipFill>
          <a:blip r:embed="rId2" cstate="print"/>
          <a:srcRect l="17671" t="5333" r="20141" b="19298"/>
          <a:stretch>
            <a:fillRect/>
          </a:stretch>
        </p:blipFill>
        <p:spPr>
          <a:xfrm>
            <a:off x="202125" y="962527"/>
            <a:ext cx="2432843" cy="4716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iPhone_5_Vertical_02.png"/>
          <p:cNvPicPr>
            <a:picLocks noChangeAspect="1"/>
          </p:cNvPicPr>
          <p:nvPr/>
        </p:nvPicPr>
        <p:blipFill>
          <a:blip r:embed="rId3" cstate="print"/>
          <a:srcRect l="19852" t="5649" r="18185" b="18983"/>
          <a:stretch>
            <a:fillRect/>
          </a:stretch>
        </p:blipFill>
        <p:spPr>
          <a:xfrm>
            <a:off x="6140912" y="1588064"/>
            <a:ext cx="2425565" cy="4719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2876347" y="833381"/>
            <a:ext cx="5747887" cy="9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IMPORTANT: Before using the App,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your customer should go online to set up his/her PSN Customer Profile. They can do this on their mobile device but it is easier on a regular computer.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2415930" y="1809560"/>
            <a:ext cx="2059812" cy="664133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logs in with PSN credentials.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3927107" y="3376873"/>
            <a:ext cx="2502564" cy="1666765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chooses to: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Pay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View Payments Made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Change payment method (checking, credit card)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Phone_5_Vertical_04.png"/>
          <p:cNvPicPr>
            <a:picLocks noChangeAspect="1"/>
          </p:cNvPicPr>
          <p:nvPr/>
        </p:nvPicPr>
        <p:blipFill>
          <a:blip r:embed="rId2" cstate="print"/>
          <a:srcRect l="22162" t="6456" r="20814" b="20140"/>
          <a:stretch>
            <a:fillRect/>
          </a:stretch>
        </p:blipFill>
        <p:spPr>
          <a:xfrm>
            <a:off x="4283242" y="2406317"/>
            <a:ext cx="1838426" cy="3785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Smart Phone &amp; Tablet Payments</a:t>
            </a:r>
            <a:endParaRPr lang="en-US" dirty="0"/>
          </a:p>
        </p:txBody>
      </p:sp>
      <p:pic>
        <p:nvPicPr>
          <p:cNvPr id="4" name="Picture 3" descr="iPhone_5_Vertical_01.png"/>
          <p:cNvPicPr>
            <a:picLocks noChangeAspect="1"/>
          </p:cNvPicPr>
          <p:nvPr/>
        </p:nvPicPr>
        <p:blipFill>
          <a:blip r:embed="rId3" cstate="print"/>
          <a:srcRect l="17408" t="3748" r="16124" b="18341"/>
          <a:stretch>
            <a:fillRect/>
          </a:stretch>
        </p:blipFill>
        <p:spPr>
          <a:xfrm>
            <a:off x="0" y="1001028"/>
            <a:ext cx="2502568" cy="4692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2876347" y="833381"/>
            <a:ext cx="5747887" cy="9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IMPORTANT: Before using the App,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your customer should go online to set up his/her PSN Customer Profile. They can do this on their mobile device but it is easier on a regular computer.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b="1" noProof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173038" marR="0" lvl="1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1" indent="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2098296" y="1530427"/>
            <a:ext cx="2002065" cy="1568907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1.</a:t>
            </a:r>
          </a:p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selects payment method and amount and then clicks Continue.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 bwMode="auto">
          <a:xfrm>
            <a:off x="2675819" y="4339398"/>
            <a:ext cx="2098311" cy="11085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2.</a:t>
            </a:r>
          </a:p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confirms info and clicks Submit.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Picture 11" descr="iPhone_5_Vertical_05.png"/>
          <p:cNvPicPr>
            <a:picLocks noChangeAspect="1"/>
          </p:cNvPicPr>
          <p:nvPr/>
        </p:nvPicPr>
        <p:blipFill>
          <a:blip r:embed="rId4" cstate="print"/>
          <a:srcRect l="17091" t="5111" r="20496" b="19521"/>
          <a:stretch>
            <a:fillRect/>
          </a:stretch>
        </p:blipFill>
        <p:spPr>
          <a:xfrm>
            <a:off x="6843563" y="1701764"/>
            <a:ext cx="2113741" cy="4083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6293314" y="3789154"/>
            <a:ext cx="2098311" cy="11085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indent="3175" algn="ctr">
              <a:spcBef>
                <a:spcPct val="20000"/>
              </a:spcBef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</a:rPr>
              <a:t>STEP 3.</a:t>
            </a:r>
          </a:p>
          <a:p>
            <a:pPr marL="0" lvl="1" indent="3175">
              <a:spcBef>
                <a:spcPct val="200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+mn-lt"/>
              </a:rPr>
              <a:t>Customer receives confirmation.</a:t>
            </a:r>
          </a:p>
          <a:p>
            <a:pPr marL="115888" lvl="1" indent="-112713">
              <a:spcBef>
                <a:spcPct val="20000"/>
              </a:spcBef>
              <a:buFont typeface="Arial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+mn-lt"/>
            </a:endParaRPr>
          </a:p>
          <a:p>
            <a:pPr marL="0" lvl="1" indent="3175" algn="ctr">
              <a:spcBef>
                <a:spcPct val="20000"/>
              </a:spcBef>
            </a:pPr>
            <a:endParaRPr lang="en-US" sz="2800" b="1" dirty="0" smtClean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8650" y="1626668"/>
            <a:ext cx="5824891" cy="3003084"/>
          </a:xfrm>
        </p:spPr>
        <p:txBody>
          <a:bodyPr/>
          <a:lstStyle/>
          <a:p>
            <a:pPr marL="461962" lvl="1" indent="-457200">
              <a:buNone/>
            </a:pPr>
            <a:r>
              <a:rPr lang="en-US" sz="2500" dirty="0" smtClean="0"/>
              <a:t>Customer will call 877-885-7968</a:t>
            </a:r>
            <a:endParaRPr lang="en-US" sz="2500" dirty="0"/>
          </a:p>
          <a:p>
            <a:pPr marL="461962" lvl="1" indent="-457200">
              <a:buNone/>
            </a:pPr>
            <a:endParaRPr lang="en-US" sz="2500" dirty="0" smtClean="0"/>
          </a:p>
          <a:p>
            <a:pPr marL="461962" lvl="1" indent="-457200">
              <a:buNone/>
            </a:pPr>
            <a:r>
              <a:rPr lang="en-US" sz="2500" dirty="0" smtClean="0"/>
              <a:t>They can opt for English or Spanish</a:t>
            </a:r>
          </a:p>
          <a:p>
            <a:pPr marL="461962" lvl="1" indent="-457200">
              <a:buNone/>
            </a:pPr>
            <a:endParaRPr lang="en-US" sz="2500" dirty="0" smtClean="0"/>
          </a:p>
          <a:p>
            <a:pPr marL="461962" lvl="1" indent="-457200">
              <a:buNone/>
            </a:pPr>
            <a:r>
              <a:rPr lang="en-US" sz="2500" dirty="0" smtClean="0"/>
              <a:t>The first time they call, they will validate themselves. Then any future calls are a quick process.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Phone payments (IVR)</a:t>
            </a:r>
            <a:endParaRPr lang="en-US" sz="6600" dirty="0">
              <a:latin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502909" y="694063"/>
            <a:ext cx="2362007" cy="5541484"/>
            <a:chOff x="6502909" y="694063"/>
            <a:chExt cx="2362007" cy="5541484"/>
          </a:xfrm>
        </p:grpSpPr>
        <p:pic>
          <p:nvPicPr>
            <p:cNvPr id="9" name="Picture 8" descr="phone image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02909" y="694063"/>
              <a:ext cx="2362007" cy="55414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 descr="phone image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923" t="30848" r="22366" b="67024"/>
            <a:stretch>
              <a:fillRect/>
            </a:stretch>
          </p:blipFill>
          <p:spPr>
            <a:xfrm>
              <a:off x="6830460" y="2469171"/>
              <a:ext cx="1700784" cy="4059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6863510" y="2510455"/>
              <a:ext cx="17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877-885-7968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/>
          <p:cNvCxnSpPr/>
          <p:nvPr/>
        </p:nvCxnSpPr>
        <p:spPr>
          <a:xfrm>
            <a:off x="7086600" y="2743200"/>
            <a:ext cx="8382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086600" y="1981200"/>
            <a:ext cx="1219200" cy="0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334000" y="4572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705600" y="4572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657600" y="4572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981200" y="4572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3340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6576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Flowchart: Alternate Process 12"/>
          <p:cNvSpPr/>
          <p:nvPr/>
        </p:nvSpPr>
        <p:spPr>
          <a:xfrm>
            <a:off x="5334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Customer calls &amp;  selects English or Spanish</a:t>
            </a:r>
            <a:endParaRPr lang="en-US" b="1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22860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system “looks” for phone number &amp; knows if new user</a:t>
            </a:r>
            <a:endParaRPr lang="en-US" b="1" dirty="0"/>
          </a:p>
        </p:txBody>
      </p:sp>
      <p:cxnSp>
        <p:nvCxnSpPr>
          <p:cNvPr id="19" name="Straight Arrow Connector 18"/>
          <p:cNvCxnSpPr>
            <a:stCxn id="13" idx="3"/>
            <a:endCxn id="14" idx="1"/>
          </p:cNvCxnSpPr>
          <p:nvPr/>
        </p:nvCxnSpPr>
        <p:spPr>
          <a:xfrm>
            <a:off x="19812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0" name="Flowchart: Alternate Process 29"/>
          <p:cNvSpPr/>
          <p:nvPr/>
        </p:nvSpPr>
        <p:spPr>
          <a:xfrm>
            <a:off x="39624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 customer to enter utility account number and ZIP</a:t>
            </a:r>
            <a:endParaRPr lang="en-US" b="1" dirty="0"/>
          </a:p>
        </p:txBody>
      </p:sp>
      <p:sp>
        <p:nvSpPr>
          <p:cNvPr id="31" name="Flowchart: Alternate Process 30"/>
          <p:cNvSpPr/>
          <p:nvPr/>
        </p:nvSpPr>
        <p:spPr>
          <a:xfrm>
            <a:off x="5638800" y="1371600"/>
            <a:ext cx="16002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attempts to authenticate to your customer database</a:t>
            </a:r>
            <a:endParaRPr lang="en-US" b="1" dirty="0"/>
          </a:p>
        </p:txBody>
      </p:sp>
      <p:sp>
        <p:nvSpPr>
          <p:cNvPr id="32" name="Flowchart: Alternate Process 31"/>
          <p:cNvSpPr/>
          <p:nvPr/>
        </p:nvSpPr>
        <p:spPr>
          <a:xfrm>
            <a:off x="6096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asks, “Are you paying [your company name]?”</a:t>
            </a:r>
            <a:endParaRPr lang="en-US" b="1" dirty="0"/>
          </a:p>
        </p:txBody>
      </p:sp>
      <p:sp>
        <p:nvSpPr>
          <p:cNvPr id="34" name="Flowchart: Alternate Process 33"/>
          <p:cNvSpPr/>
          <p:nvPr/>
        </p:nvSpPr>
        <p:spPr>
          <a:xfrm>
            <a:off x="22860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asks, “Are you [customer name]?”</a:t>
            </a:r>
            <a:endParaRPr lang="en-US" b="1" dirty="0"/>
          </a:p>
        </p:txBody>
      </p:sp>
      <p:sp>
        <p:nvSpPr>
          <p:cNvPr id="35" name="Flowchart: Alternate Process 34"/>
          <p:cNvSpPr/>
          <p:nvPr/>
        </p:nvSpPr>
        <p:spPr>
          <a:xfrm>
            <a:off x="39624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 customer to input  PSN id—</a:t>
            </a:r>
            <a:r>
              <a:rPr lang="en-US" sz="1400" b="1" dirty="0" smtClean="0"/>
              <a:t>use number calling from or other phone number</a:t>
            </a:r>
            <a:endParaRPr lang="en-US" sz="1400" b="1" dirty="0"/>
          </a:p>
        </p:txBody>
      </p:sp>
      <p:sp>
        <p:nvSpPr>
          <p:cNvPr id="36" name="Parallelogram 35"/>
          <p:cNvSpPr/>
          <p:nvPr/>
        </p:nvSpPr>
        <p:spPr>
          <a:xfrm>
            <a:off x="7162800" y="4114800"/>
            <a:ext cx="1828800" cy="1066800"/>
          </a:xfrm>
          <a:prstGeom prst="parallelogram">
            <a:avLst/>
          </a:prstGeom>
          <a:solidFill>
            <a:schemeClr val="tx1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Registered &amp; can make payment</a:t>
            </a:r>
            <a:endParaRPr lang="en-US" b="1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7924800" y="2743200"/>
            <a:ext cx="0" cy="6858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1295400" y="3429000"/>
            <a:ext cx="663854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307757" y="34290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162800" y="2362200"/>
            <a:ext cx="98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Match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62800" y="1600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No Match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8305800" y="1524000"/>
            <a:ext cx="685800" cy="990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Live PSN CSR</a:t>
            </a:r>
            <a:endParaRPr lang="en-US" sz="1400" b="1" dirty="0"/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1341120" y="5943600"/>
            <a:ext cx="4983480" cy="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3716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0480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7244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3246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950474" y="5934944"/>
            <a:ext cx="581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Your customer can reach a PSN operator at anytime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Flowchart: Alternate Process 41"/>
          <p:cNvSpPr/>
          <p:nvPr/>
        </p:nvSpPr>
        <p:spPr>
          <a:xfrm>
            <a:off x="56388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prompts for banking/ credit card info</a:t>
            </a:r>
            <a:endParaRPr lang="en-US" sz="1400" b="1" dirty="0"/>
          </a:p>
        </p:txBody>
      </p:sp>
      <p:sp>
        <p:nvSpPr>
          <p:cNvPr id="48" name="Content Placeholder 6"/>
          <p:cNvSpPr>
            <a:spLocks noGrp="1"/>
          </p:cNvSpPr>
          <p:nvPr>
            <p:ph idx="1"/>
          </p:nvPr>
        </p:nvSpPr>
        <p:spPr>
          <a:xfrm>
            <a:off x="248650" y="990600"/>
            <a:ext cx="8534400" cy="482065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Validation process…</a:t>
            </a:r>
          </a:p>
          <a:p>
            <a:pPr marL="971550" lvl="1" indent="-514350">
              <a:buFont typeface="+mj-lt"/>
              <a:buAutoNum type="arabicPeriod"/>
            </a:pPr>
            <a:endParaRPr lang="en-US" sz="1600" dirty="0"/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Phone payments (IVR)</a:t>
            </a:r>
            <a:endParaRPr lang="en-US" sz="6600" dirty="0"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5383" y="1280160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1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29247" y="1259306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2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9654" y="3578994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3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64077" y="3569368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4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810000" y="3559744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5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75170" y="3559743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6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Straight Arrow Connector 98"/>
          <p:cNvCxnSpPr/>
          <p:nvPr/>
        </p:nvCxnSpPr>
        <p:spPr>
          <a:xfrm>
            <a:off x="6324600" y="46482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4495800" y="2057400"/>
            <a:ext cx="2057400" cy="0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334000" y="2743200"/>
            <a:ext cx="8382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5" idx="3"/>
          </p:cNvCxnSpPr>
          <p:nvPr/>
        </p:nvCxnSpPr>
        <p:spPr>
          <a:xfrm>
            <a:off x="4648200" y="46482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895600" y="4648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6576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Flowchart: Alternate Process 12"/>
          <p:cNvSpPr/>
          <p:nvPr/>
        </p:nvSpPr>
        <p:spPr>
          <a:xfrm>
            <a:off x="5334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Customer calls </a:t>
            </a:r>
            <a:r>
              <a:rPr lang="en-US" sz="1400" b="1" dirty="0" smtClean="0"/>
              <a:t>(preferably from their registered phone number)</a:t>
            </a:r>
            <a:endParaRPr lang="en-US" sz="1400" b="1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22860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“looks” for the phone number &amp; identifies it</a:t>
            </a:r>
            <a:endParaRPr lang="en-US" b="1" dirty="0"/>
          </a:p>
        </p:txBody>
      </p:sp>
      <p:cxnSp>
        <p:nvCxnSpPr>
          <p:cNvPr id="19" name="Straight Arrow Connector 18"/>
          <p:cNvCxnSpPr>
            <a:stCxn id="13" idx="3"/>
            <a:endCxn id="14" idx="1"/>
          </p:cNvCxnSpPr>
          <p:nvPr/>
        </p:nvCxnSpPr>
        <p:spPr>
          <a:xfrm>
            <a:off x="1981200" y="23622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0" name="Flowchart: Alternate Process 29"/>
          <p:cNvSpPr/>
          <p:nvPr/>
        </p:nvSpPr>
        <p:spPr>
          <a:xfrm>
            <a:off x="381000" y="3657600"/>
            <a:ext cx="25146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 for last four digits of checking/</a:t>
            </a:r>
            <a:br>
              <a:rPr lang="en-US" b="1" dirty="0" smtClean="0"/>
            </a:br>
            <a:r>
              <a:rPr lang="en-US" b="1" dirty="0" smtClean="0"/>
              <a:t>credit card number or asks to set up new payment method</a:t>
            </a:r>
            <a:endParaRPr lang="en-US" b="1" dirty="0"/>
          </a:p>
        </p:txBody>
      </p:sp>
      <p:sp>
        <p:nvSpPr>
          <p:cNvPr id="34" name="Flowchart: Alternate Process 33"/>
          <p:cNvSpPr/>
          <p:nvPr/>
        </p:nvSpPr>
        <p:spPr>
          <a:xfrm>
            <a:off x="3962400" y="1371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 are you “customer name”</a:t>
            </a:r>
            <a:endParaRPr lang="en-US" b="1" dirty="0"/>
          </a:p>
        </p:txBody>
      </p:sp>
      <p:sp>
        <p:nvSpPr>
          <p:cNvPr id="35" name="Flowchart: Alternate Process 34"/>
          <p:cNvSpPr/>
          <p:nvPr/>
        </p:nvSpPr>
        <p:spPr>
          <a:xfrm>
            <a:off x="32004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asks for payment amount</a:t>
            </a:r>
            <a:endParaRPr lang="en-US" sz="1400" b="1" dirty="0"/>
          </a:p>
        </p:txBody>
      </p:sp>
      <p:sp>
        <p:nvSpPr>
          <p:cNvPr id="37" name="Flowchart: Alternate Process 36"/>
          <p:cNvSpPr/>
          <p:nvPr/>
        </p:nvSpPr>
        <p:spPr>
          <a:xfrm>
            <a:off x="5029200" y="3657600"/>
            <a:ext cx="14478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states payment info and asks customer to confirm</a:t>
            </a:r>
            <a:endParaRPr lang="en-US" sz="1400" b="1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6172200" y="2730843"/>
            <a:ext cx="0" cy="7040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1362456" y="3429000"/>
            <a:ext cx="482803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371600" y="34290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410200" y="2362200"/>
            <a:ext cx="103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Match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10200" y="16880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No Match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6629400" y="1524000"/>
            <a:ext cx="685800" cy="990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Live PSN CSR</a:t>
            </a:r>
            <a:endParaRPr lang="en-US" sz="1400" b="1" dirty="0"/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1378191" y="5943600"/>
            <a:ext cx="4425696" cy="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3716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8862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5791200" y="5638800"/>
            <a:ext cx="0" cy="30480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8" name="Flowchart: Alternate Process 97"/>
          <p:cNvSpPr/>
          <p:nvPr/>
        </p:nvSpPr>
        <p:spPr>
          <a:xfrm>
            <a:off x="6705600" y="3657600"/>
            <a:ext cx="1600200" cy="1981200"/>
          </a:xfrm>
          <a:prstGeom prst="flowChartAlternate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PSN provides confirmation number</a:t>
            </a:r>
            <a:endParaRPr lang="en-US" sz="1400" b="1" dirty="0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6000" dirty="0" smtClean="0">
                <a:latin typeface="+mn-lt"/>
              </a:rPr>
              <a:t> Phone payments (IVR)</a:t>
            </a:r>
            <a:endParaRPr lang="en-US" sz="6600" dirty="0"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2099" y="5934944"/>
            <a:ext cx="581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Your customer can reach a PSN operator at anytime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6553" y="934270"/>
            <a:ext cx="60372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Making a Payment on Subsequent Calls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383" y="1280160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1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29247" y="1259306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2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9404" y="3578994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3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49603" y="3588618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4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49528" y="3550118"/>
            <a:ext cx="452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6600FF"/>
                </a:solidFill>
                <a:latin typeface="Bradley Hand ITC" pitchFamily="66" charset="0"/>
              </a:rPr>
              <a:t>5</a:t>
            </a:r>
            <a:endParaRPr lang="en-US" sz="4000" b="1" dirty="0">
              <a:solidFill>
                <a:srgbClr val="6600FF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9144000" cy="452596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Thank You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Contact  your Service Account Manager </a:t>
            </a:r>
            <a:br>
              <a:rPr lang="en-US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for any additional information.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mtClean="0">
                <a:solidFill>
                  <a:schemeClr val="tx2">
                    <a:lumMod val="10000"/>
                  </a:schemeClr>
                </a:solidFill>
              </a:rPr>
              <a:t>Hours: 8am-5pm CST</a:t>
            </a:r>
            <a:endParaRPr lang="en-US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Voice: </a:t>
            </a:r>
            <a:r>
              <a:rPr lang="en-US" dirty="0" smtClean="0">
                <a:solidFill>
                  <a:srgbClr val="000000"/>
                </a:solidFill>
              </a:rPr>
              <a:t>866.917.7368 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Email: </a:t>
            </a:r>
            <a:r>
              <a:rPr lang="en-US" dirty="0" smtClean="0">
                <a:solidFill>
                  <a:srgbClr val="000000"/>
                </a:solidFill>
              </a:rPr>
              <a:t>CustomerService@PaymentServiceNetwork.com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4005</TotalTime>
  <Words>1207</Words>
  <Application>Microsoft Office PowerPoint</Application>
  <PresentationFormat>On-screen Show (4:3)</PresentationFormat>
  <Paragraphs>202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Customer payment options</vt:lpstr>
      <vt:lpstr> Who pays by phone v. online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Online payments</vt:lpstr>
      <vt:lpstr> Customer Profile</vt:lpstr>
      <vt:lpstr> Managing Payment Methods</vt:lpstr>
      <vt:lpstr>  Support for your customers</vt:lpstr>
      <vt:lpstr>  Smart Phone &amp; Tablet Payments</vt:lpstr>
      <vt:lpstr>  Smart Phone &amp; Tablet Payments</vt:lpstr>
      <vt:lpstr>  Smart Phone &amp; Tablet Payments</vt:lpstr>
      <vt:lpstr> Phone payments (IVR)</vt:lpstr>
      <vt:lpstr> Phone payments (IVR)</vt:lpstr>
      <vt:lpstr> Phone payments (IVR)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Marll Thiede</dc:creator>
  <cp:lastModifiedBy>Farah</cp:lastModifiedBy>
  <cp:revision>290</cp:revision>
  <dcterms:modified xsi:type="dcterms:W3CDTF">2015-12-03T14:53:22Z</dcterms:modified>
</cp:coreProperties>
</file>