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  <p:sldMasterId id="2147483672" r:id="rId5"/>
  </p:sldMasterIdLst>
  <p:notesMasterIdLst>
    <p:notesMasterId r:id="rId27"/>
  </p:notesMasterIdLst>
  <p:handoutMasterIdLst>
    <p:handoutMasterId r:id="rId28"/>
  </p:handoutMasterIdLst>
  <p:sldIdLst>
    <p:sldId id="269" r:id="rId6"/>
    <p:sldId id="268" r:id="rId7"/>
    <p:sldId id="286" r:id="rId8"/>
    <p:sldId id="287" r:id="rId9"/>
    <p:sldId id="285" r:id="rId10"/>
    <p:sldId id="288" r:id="rId11"/>
    <p:sldId id="274" r:id="rId12"/>
    <p:sldId id="270" r:id="rId13"/>
    <p:sldId id="271" r:id="rId14"/>
    <p:sldId id="272" r:id="rId15"/>
    <p:sldId id="273" r:id="rId16"/>
    <p:sldId id="275" r:id="rId17"/>
    <p:sldId id="276" r:id="rId18"/>
    <p:sldId id="277" r:id="rId19"/>
    <p:sldId id="278" r:id="rId20"/>
    <p:sldId id="279" r:id="rId21"/>
    <p:sldId id="280" r:id="rId22"/>
    <p:sldId id="282" r:id="rId23"/>
    <p:sldId id="283" r:id="rId24"/>
    <p:sldId id="284" r:id="rId25"/>
    <p:sldId id="257" r:id="rId26"/>
  </p:sldIdLst>
  <p:sldSz cx="9144000" cy="6858000" type="screen4x3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CC"/>
    <a:srgbClr val="00FF00"/>
    <a:srgbClr val="FF00FF"/>
    <a:srgbClr val="2D5B93"/>
    <a:srgbClr val="0033CC"/>
    <a:srgbClr val="0000CC"/>
    <a:srgbClr val="333399"/>
    <a:srgbClr val="0000FF"/>
    <a:srgbClr val="990033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89" autoAdjust="0"/>
    <p:restoredTop sz="94675"/>
  </p:normalViewPr>
  <p:slideViewPr>
    <p:cSldViewPr snapToGrid="0" snapToObjects="1">
      <p:cViewPr varScale="1">
        <p:scale>
          <a:sx n="111" d="100"/>
          <a:sy n="111" d="100"/>
        </p:scale>
        <p:origin x="172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6B797A7E-07B3-4CA5-80AD-8E1979FBCAC7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E3B76A84-0A89-4C97-A306-18155EA8A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4069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6311729F-3201-4C75-9563-7FDC3C74D5B5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97000" y="1154113"/>
            <a:ext cx="4156075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43D6BBF6-9200-4DB3-8546-D67583EB9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695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AAA8F-49FF-754B-B6A8-75A3E79CA243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30ECD-BF14-5443-A39A-8B26AE7CFC3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3713068"/>
            <a:ext cx="4608513" cy="469686"/>
          </a:xfrm>
        </p:spPr>
        <p:txBody>
          <a:bodyPr/>
          <a:lstStyle>
            <a:lvl1pPr marL="0" indent="0">
              <a:buNone/>
              <a:defRPr sz="3200" b="1">
                <a:solidFill>
                  <a:schemeClr val="bg1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628650" y="4197581"/>
            <a:ext cx="4608513" cy="469686"/>
          </a:xfrm>
        </p:spPr>
        <p:txBody>
          <a:bodyPr>
            <a:noAutofit/>
          </a:bodyPr>
          <a:lstStyle>
            <a:lvl1pPr marL="0" indent="0">
              <a:buNone/>
              <a:defRPr sz="2100" b="1">
                <a:solidFill>
                  <a:schemeClr val="accent2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9" name="Picture Placeholder 16"/>
          <p:cNvSpPr>
            <a:spLocks noGrp="1"/>
          </p:cNvSpPr>
          <p:nvPr>
            <p:ph type="pic" sz="quarter" idx="15"/>
          </p:nvPr>
        </p:nvSpPr>
        <p:spPr>
          <a:xfrm>
            <a:off x="6155542" y="1329463"/>
            <a:ext cx="1798338" cy="179833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Picture Placeholder 16"/>
          <p:cNvSpPr>
            <a:spLocks noGrp="1"/>
          </p:cNvSpPr>
          <p:nvPr>
            <p:ph type="pic" sz="quarter" idx="16"/>
          </p:nvPr>
        </p:nvSpPr>
        <p:spPr>
          <a:xfrm>
            <a:off x="6155542" y="3272083"/>
            <a:ext cx="1798338" cy="179833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9708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P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AAA8F-49FF-754B-B6A8-75A3E79CA243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30ECD-BF14-5443-A39A-8B26AE7CFC3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2289655"/>
            <a:ext cx="8131686" cy="469686"/>
          </a:xfrm>
        </p:spPr>
        <p:txBody>
          <a:bodyPr/>
          <a:lstStyle>
            <a:lvl1pPr marL="0" indent="0">
              <a:buNone/>
              <a:defRPr sz="3200" b="1" baseline="0">
                <a:solidFill>
                  <a:schemeClr val="bg1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Click to add Divider Page Heading</a:t>
            </a: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628650" y="2774168"/>
            <a:ext cx="8182841" cy="469686"/>
          </a:xfrm>
        </p:spPr>
        <p:txBody>
          <a:bodyPr>
            <a:noAutofit/>
          </a:bodyPr>
          <a:lstStyle>
            <a:lvl1pPr marL="0" indent="0">
              <a:buNone/>
              <a:defRPr sz="2100" b="1">
                <a:solidFill>
                  <a:schemeClr val="accent2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Click to add Divider Page Subheading</a:t>
            </a:r>
          </a:p>
        </p:txBody>
      </p:sp>
    </p:spTree>
    <p:extLst>
      <p:ext uri="{BB962C8B-B14F-4D97-AF65-F5344CB8AC3E}">
        <p14:creationId xmlns:p14="http://schemas.microsoft.com/office/powerpoint/2010/main" val="3823526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AAA8F-49FF-754B-B6A8-75A3E79CA243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30ECD-BF14-5443-A39A-8B26AE7CFC3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9338" y="6501248"/>
            <a:ext cx="828912" cy="220228"/>
          </a:xfrm>
          <a:prstGeom prst="rect">
            <a:avLst/>
          </a:prstGeom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28650" y="1369218"/>
            <a:ext cx="7886700" cy="455073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766"/>
            <a:ext cx="7886700" cy="1043403"/>
          </a:xfrm>
        </p:spPr>
        <p:txBody>
          <a:bodyPr>
            <a:normAutofit/>
          </a:bodyPr>
          <a:lstStyle>
            <a:lvl1pPr>
              <a:defRPr sz="2400" b="1"/>
            </a:lvl1pPr>
          </a:lstStyle>
          <a:p>
            <a:r>
              <a:rPr lang="en-US" dirty="0"/>
              <a:t>Click to add Heading</a:t>
            </a:r>
          </a:p>
        </p:txBody>
      </p:sp>
    </p:spTree>
    <p:extLst>
      <p:ext uri="{BB962C8B-B14F-4D97-AF65-F5344CB8AC3E}">
        <p14:creationId xmlns:p14="http://schemas.microsoft.com/office/powerpoint/2010/main" val="294394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head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AAA8F-49FF-754B-B6A8-75A3E79CA243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30ECD-BF14-5443-A39A-8B26AE7CFC3B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9338" y="6501248"/>
            <a:ext cx="828912" cy="220228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66255"/>
            <a:ext cx="7886700" cy="377270"/>
          </a:xfrm>
        </p:spPr>
        <p:txBody>
          <a:bodyPr>
            <a:noAutofit/>
          </a:bodyPr>
          <a:lstStyle>
            <a:lvl1pPr>
              <a:defRPr sz="2400" b="1"/>
            </a:lvl1pPr>
          </a:lstStyle>
          <a:p>
            <a:r>
              <a:rPr lang="en-US" dirty="0"/>
              <a:t>Click to add Heading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542926"/>
            <a:ext cx="7886700" cy="326714"/>
          </a:xfrm>
        </p:spPr>
        <p:txBody>
          <a:bodyPr anchor="ctr">
            <a:normAutofit/>
          </a:bodyPr>
          <a:lstStyle>
            <a:lvl1pPr marL="0" indent="0">
              <a:buNone/>
              <a:defRPr sz="1800" b="1" baseline="0">
                <a:solidFill>
                  <a:schemeClr val="accent2"/>
                </a:solidFill>
              </a:defRPr>
            </a:lvl1pPr>
            <a:lvl2pPr marL="342900" indent="0">
              <a:buFont typeface="Arial" panose="020B0604020202020204" pitchFamily="34" charset="0"/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Click to add Subheading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628650" y="1369219"/>
            <a:ext cx="78867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979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ictu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043402"/>
            <a:ext cx="9144000" cy="5814597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AAA8F-49FF-754B-B6A8-75A3E79CA243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30ECD-BF14-5443-A39A-8B26AE7CFC3B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9338" y="6501248"/>
            <a:ext cx="828912" cy="220228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0"/>
            <a:ext cx="7886700" cy="1043403"/>
          </a:xfrm>
        </p:spPr>
        <p:txBody>
          <a:bodyPr>
            <a:normAutofit/>
          </a:bodyPr>
          <a:lstStyle>
            <a:lvl1pPr>
              <a:defRPr sz="2400" b="1"/>
            </a:lvl1pPr>
          </a:lstStyle>
          <a:p>
            <a:r>
              <a:rPr lang="en-US" dirty="0"/>
              <a:t>Click to add heading</a:t>
            </a:r>
          </a:p>
        </p:txBody>
      </p:sp>
    </p:spTree>
    <p:extLst>
      <p:ext uri="{BB962C8B-B14F-4D97-AF65-F5344CB8AC3E}">
        <p14:creationId xmlns:p14="http://schemas.microsoft.com/office/powerpoint/2010/main" val="1471117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ictur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AAA8F-49FF-754B-B6A8-75A3E79CA243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30ECD-BF14-5443-A39A-8B26AE7CFC3B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9338" y="6501248"/>
            <a:ext cx="828912" cy="220228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0"/>
            <a:ext cx="7886700" cy="1043403"/>
          </a:xfrm>
        </p:spPr>
        <p:txBody>
          <a:bodyPr>
            <a:normAutofit/>
          </a:bodyPr>
          <a:lstStyle>
            <a:lvl1pPr>
              <a:defRPr sz="2400" b="1"/>
            </a:lvl1pPr>
          </a:lstStyle>
          <a:p>
            <a:r>
              <a:rPr lang="en-US" dirty="0"/>
              <a:t>Click to add heading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97578" y="1369219"/>
            <a:ext cx="3917772" cy="3263504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087820"/>
            <a:ext cx="4137025" cy="577018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233977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head and Pictu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42988"/>
            <a:ext cx="9144000" cy="5815012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AAA8F-49FF-754B-B6A8-75A3E79CA243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30ECD-BF14-5443-A39A-8B26AE7CFC3B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9338" y="6501248"/>
            <a:ext cx="828912" cy="220228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66255"/>
            <a:ext cx="7886700" cy="377270"/>
          </a:xfrm>
        </p:spPr>
        <p:txBody>
          <a:bodyPr>
            <a:noAutofit/>
          </a:bodyPr>
          <a:lstStyle>
            <a:lvl1pPr>
              <a:defRPr sz="2400" b="1"/>
            </a:lvl1pPr>
          </a:lstStyle>
          <a:p>
            <a:r>
              <a:rPr lang="en-US" dirty="0"/>
              <a:t>Click to add Heading</a:t>
            </a:r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542926"/>
            <a:ext cx="7886700" cy="326714"/>
          </a:xfrm>
        </p:spPr>
        <p:txBody>
          <a:bodyPr anchor="ctr">
            <a:normAutofit/>
          </a:bodyPr>
          <a:lstStyle>
            <a:lvl1pPr marL="0" indent="0">
              <a:buNone/>
              <a:defRPr sz="1800" b="1" baseline="0">
                <a:solidFill>
                  <a:schemeClr val="accent2"/>
                </a:solidFill>
              </a:defRPr>
            </a:lvl1pPr>
            <a:lvl2pPr marL="342900" indent="0">
              <a:buFont typeface="Arial" panose="020B0604020202020204" pitchFamily="34" charset="0"/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Click to add Subheading</a:t>
            </a:r>
          </a:p>
        </p:txBody>
      </p:sp>
    </p:spTree>
    <p:extLst>
      <p:ext uri="{BB962C8B-B14F-4D97-AF65-F5344CB8AC3E}">
        <p14:creationId xmlns:p14="http://schemas.microsoft.com/office/powerpoint/2010/main" val="2359853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6183"/>
          </a:xfrm>
          <a:prstGeom prst="rect">
            <a:avLst/>
          </a:prstGeom>
        </p:spPr>
        <p:txBody>
          <a:bodyPr/>
          <a:lstStyle/>
          <a:p>
            <a:fld id="{E900AB35-1229-42A2-9FEB-2EACD1101BFE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618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6183"/>
          </a:xfrm>
          <a:prstGeom prst="rect">
            <a:avLst/>
          </a:prstGeom>
        </p:spPr>
        <p:txBody>
          <a:bodyPr/>
          <a:lstStyle/>
          <a:p>
            <a:fld id="{AB9D76A3-07A6-4DC3-9150-64165BBFDF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454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BAAA8F-49FF-754B-B6A8-75A3E79CA243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230ECD-BF14-5443-A39A-8B26AE7CFC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612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4" r:id="rId2"/>
    <p:sldLayoutId id="2147483662" r:id="rId3"/>
    <p:sldLayoutId id="2147483664" r:id="rId4"/>
    <p:sldLayoutId id="2147483666" r:id="rId5"/>
    <p:sldLayoutId id="2147483676" r:id="rId6"/>
    <p:sldLayoutId id="214748367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200" b="1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5317" y="3012760"/>
            <a:ext cx="3133366" cy="832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837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DC1F0A-2BB3-A232-6A0A-C05C922334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614BC5B-710C-844B-ED41-0F766ECBC4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5035" y="3126508"/>
            <a:ext cx="6294365" cy="105495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Flood Investigation - </a:t>
            </a:r>
          </a:p>
          <a:p>
            <a:r>
              <a:rPr lang="en-US" dirty="0"/>
              <a:t>Industrial Park Ave </a:t>
            </a:r>
          </a:p>
          <a:p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C4A3B8E-6F6B-D816-D3B6-FA9322ACB3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35035" y="4109044"/>
            <a:ext cx="5512091" cy="469686"/>
          </a:xfrm>
        </p:spPr>
        <p:txBody>
          <a:bodyPr/>
          <a:lstStyle/>
          <a:p>
            <a:r>
              <a:rPr lang="en-US" dirty="0"/>
              <a:t>Village of Hortonville, WI</a:t>
            </a:r>
          </a:p>
        </p:txBody>
      </p:sp>
    </p:spTree>
    <p:extLst>
      <p:ext uri="{BB962C8B-B14F-4D97-AF65-F5344CB8AC3E}">
        <p14:creationId xmlns:p14="http://schemas.microsoft.com/office/powerpoint/2010/main" val="1263787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6E4287-D275-C1F7-4C96-175D90AADE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189596C-77C5-5DFD-0967-241F50184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503" y="166255"/>
            <a:ext cx="8917497" cy="377270"/>
          </a:xfrm>
        </p:spPr>
        <p:txBody>
          <a:bodyPr/>
          <a:lstStyle/>
          <a:p>
            <a:r>
              <a:rPr lang="en-US" sz="2000" dirty="0"/>
              <a:t>Flood Investigation - Industrial Park Ave 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788EA2E-5F94-81ED-ED94-C7DC7C84FD2C}"/>
              </a:ext>
            </a:extLst>
          </p:cNvPr>
          <p:cNvSpPr txBox="1">
            <a:spLocks/>
          </p:cNvSpPr>
          <p:nvPr/>
        </p:nvSpPr>
        <p:spPr>
          <a:xfrm>
            <a:off x="226503" y="543525"/>
            <a:ext cx="9068499" cy="46968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100" b="1" dirty="0">
                <a:solidFill>
                  <a:schemeClr val="accent2"/>
                </a:solidFill>
              </a:rPr>
              <a:t>Village of Hortonville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4F48900-9477-2924-2CF5-53E7D7767590}"/>
              </a:ext>
            </a:extLst>
          </p:cNvPr>
          <p:cNvSpPr txBox="1"/>
          <p:nvPr/>
        </p:nvSpPr>
        <p:spPr>
          <a:xfrm>
            <a:off x="2401348" y="2090969"/>
            <a:ext cx="4460846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2D5B93"/>
                </a:solidFill>
              </a:rPr>
              <a:t>Presentation Agenda</a:t>
            </a:r>
          </a:p>
          <a:p>
            <a:pPr algn="ctr"/>
            <a:endParaRPr lang="en-US" sz="2000" b="1" u="sng" dirty="0">
              <a:solidFill>
                <a:srgbClr val="2D5B93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2D5B93"/>
                </a:solidFill>
              </a:rPr>
              <a:t>Scope of Project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2D5B93"/>
                </a:solidFill>
              </a:rPr>
              <a:t>Watershed Characteristics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2D5B93"/>
                </a:solidFill>
              </a:rPr>
              <a:t>Flood Inundation Mapping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2D5B93"/>
                </a:solidFill>
              </a:rPr>
              <a:t>Findings &amp; Considerations</a:t>
            </a:r>
          </a:p>
        </p:txBody>
      </p:sp>
    </p:spTree>
    <p:extLst>
      <p:ext uri="{BB962C8B-B14F-4D97-AF65-F5344CB8AC3E}">
        <p14:creationId xmlns:p14="http://schemas.microsoft.com/office/powerpoint/2010/main" val="810642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3F8C00-39EA-F829-7C52-664DD91D9E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>
            <a:extLst>
              <a:ext uri="{FF2B5EF4-FFF2-40B4-BE49-F238E27FC236}">
                <a16:creationId xmlns:a16="http://schemas.microsoft.com/office/drawing/2014/main" id="{753134ED-4D0C-BBC1-7865-BB2DBC1FE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503" y="166255"/>
            <a:ext cx="8917497" cy="377270"/>
          </a:xfrm>
        </p:spPr>
        <p:txBody>
          <a:bodyPr/>
          <a:lstStyle/>
          <a:p>
            <a:r>
              <a:rPr lang="en-US" sz="2000" dirty="0"/>
              <a:t>Flood Investigation - Industrial Park Ave </a:t>
            </a:r>
          </a:p>
        </p:txBody>
      </p:sp>
      <p:sp>
        <p:nvSpPr>
          <p:cNvPr id="12" name="Text Placeholder 1">
            <a:extLst>
              <a:ext uri="{FF2B5EF4-FFF2-40B4-BE49-F238E27FC236}">
                <a16:creationId xmlns:a16="http://schemas.microsoft.com/office/drawing/2014/main" id="{9A436C11-676F-7C9B-F6FD-195BD762A442}"/>
              </a:ext>
            </a:extLst>
          </p:cNvPr>
          <p:cNvSpPr txBox="1">
            <a:spLocks/>
          </p:cNvSpPr>
          <p:nvPr/>
        </p:nvSpPr>
        <p:spPr>
          <a:xfrm>
            <a:off x="226503" y="543525"/>
            <a:ext cx="9068499" cy="46968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100" b="1" dirty="0">
                <a:solidFill>
                  <a:schemeClr val="accent2"/>
                </a:solidFill>
              </a:rPr>
              <a:t>Scope of Work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BADC46-B90F-DBF7-9F36-FB4A6C50DC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727" y="1077590"/>
            <a:ext cx="7349047" cy="5678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8826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9FF07B-4BA0-2E8F-969B-34842AE00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>
            <a:extLst>
              <a:ext uri="{FF2B5EF4-FFF2-40B4-BE49-F238E27FC236}">
                <a16:creationId xmlns:a16="http://schemas.microsoft.com/office/drawing/2014/main" id="{7C6BAFC8-4F0C-B12D-E335-E755FA2B8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503" y="166255"/>
            <a:ext cx="8917497" cy="377270"/>
          </a:xfrm>
        </p:spPr>
        <p:txBody>
          <a:bodyPr/>
          <a:lstStyle/>
          <a:p>
            <a:r>
              <a:rPr lang="en-US" sz="2000" dirty="0"/>
              <a:t>Flood Investigation - Industrial Park Ave </a:t>
            </a:r>
          </a:p>
        </p:txBody>
      </p:sp>
      <p:sp>
        <p:nvSpPr>
          <p:cNvPr id="12" name="Text Placeholder 1">
            <a:extLst>
              <a:ext uri="{FF2B5EF4-FFF2-40B4-BE49-F238E27FC236}">
                <a16:creationId xmlns:a16="http://schemas.microsoft.com/office/drawing/2014/main" id="{F9D4E594-298B-7CCF-5142-A92DB5A9E86F}"/>
              </a:ext>
            </a:extLst>
          </p:cNvPr>
          <p:cNvSpPr txBox="1">
            <a:spLocks/>
          </p:cNvSpPr>
          <p:nvPr/>
        </p:nvSpPr>
        <p:spPr>
          <a:xfrm>
            <a:off x="226503" y="543525"/>
            <a:ext cx="9068499" cy="46968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100" b="1" dirty="0">
                <a:solidFill>
                  <a:schemeClr val="accent2"/>
                </a:solidFill>
              </a:rPr>
              <a:t>Scope of Work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408A41-56E1-58BE-C6CC-28C4748E47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727" y="1077590"/>
            <a:ext cx="7349047" cy="56788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D71EACF-5827-2690-8EC6-A0A3CF979B9D}"/>
              </a:ext>
            </a:extLst>
          </p:cNvPr>
          <p:cNvSpPr txBox="1"/>
          <p:nvPr/>
        </p:nvSpPr>
        <p:spPr>
          <a:xfrm>
            <a:off x="5340350" y="1876729"/>
            <a:ext cx="3543300" cy="1887696"/>
          </a:xfrm>
          <a:prstGeom prst="rect">
            <a:avLst/>
          </a:prstGeom>
          <a:solidFill>
            <a:schemeClr val="bg1"/>
          </a:solidFill>
          <a:ln w="25400" cmpd="dbl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42900" marR="0" indent="-342900">
              <a:lnSpc>
                <a:spcPct val="10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sz="1800" b="1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Field Reconnaissance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indent="-342900">
              <a:lnSpc>
                <a:spcPct val="10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sz="1800" b="1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Hydrologic Model Construction</a:t>
            </a:r>
          </a:p>
          <a:p>
            <a:pPr marL="342900" marR="0" indent="-342900">
              <a:lnSpc>
                <a:spcPct val="10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sz="1800" b="1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Hydraulic Model Construction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indent="-342900">
              <a:lnSpc>
                <a:spcPct val="10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sz="1800" b="1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Complete Alternatives Analysis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indent="-342900">
              <a:lnSpc>
                <a:spcPct val="10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sz="1800" b="1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Report</a:t>
            </a:r>
            <a:endParaRPr lang="en-US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07547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>
            <a:extLst>
              <a:ext uri="{FF2B5EF4-FFF2-40B4-BE49-F238E27FC236}">
                <a16:creationId xmlns:a16="http://schemas.microsoft.com/office/drawing/2014/main" id="{158C122B-0B03-9B31-1A96-B8EC91C59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503" y="166255"/>
            <a:ext cx="8917497" cy="377270"/>
          </a:xfrm>
        </p:spPr>
        <p:txBody>
          <a:bodyPr/>
          <a:lstStyle/>
          <a:p>
            <a:r>
              <a:rPr lang="en-US" sz="2000" dirty="0"/>
              <a:t>Flood Investigation - Industrial Park Ave </a:t>
            </a:r>
          </a:p>
        </p:txBody>
      </p:sp>
      <p:sp>
        <p:nvSpPr>
          <p:cNvPr id="12" name="Text Placeholder 1">
            <a:extLst>
              <a:ext uri="{FF2B5EF4-FFF2-40B4-BE49-F238E27FC236}">
                <a16:creationId xmlns:a16="http://schemas.microsoft.com/office/drawing/2014/main" id="{D5B87EBA-7F4F-0AFE-A0CA-A678E1F740AF}"/>
              </a:ext>
            </a:extLst>
          </p:cNvPr>
          <p:cNvSpPr txBox="1">
            <a:spLocks/>
          </p:cNvSpPr>
          <p:nvPr/>
        </p:nvSpPr>
        <p:spPr>
          <a:xfrm>
            <a:off x="226503" y="543525"/>
            <a:ext cx="9068499" cy="46968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100" b="1" dirty="0">
                <a:solidFill>
                  <a:schemeClr val="accent2"/>
                </a:solidFill>
              </a:rPr>
              <a:t>Visual Inspections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3D34F2D-D278-2E3D-17D6-4625E0249D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39845"/>
            <a:ext cx="9144000" cy="5916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1260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>
            <a:extLst>
              <a:ext uri="{FF2B5EF4-FFF2-40B4-BE49-F238E27FC236}">
                <a16:creationId xmlns:a16="http://schemas.microsoft.com/office/drawing/2014/main" id="{64163319-FA57-76B7-49FC-3909DAB8A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503" y="166255"/>
            <a:ext cx="8917497" cy="377270"/>
          </a:xfrm>
        </p:spPr>
        <p:txBody>
          <a:bodyPr/>
          <a:lstStyle/>
          <a:p>
            <a:r>
              <a:rPr lang="en-US" sz="2000" dirty="0"/>
              <a:t>Flood Investigation - Industrial Park Ave </a:t>
            </a: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1E0CC5A8-4DD7-8526-3D0A-93726D28BBA4}"/>
              </a:ext>
            </a:extLst>
          </p:cNvPr>
          <p:cNvSpPr txBox="1">
            <a:spLocks/>
          </p:cNvSpPr>
          <p:nvPr/>
        </p:nvSpPr>
        <p:spPr>
          <a:xfrm>
            <a:off x="226503" y="543525"/>
            <a:ext cx="9068499" cy="46968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100" b="1" dirty="0">
                <a:solidFill>
                  <a:schemeClr val="accent2"/>
                </a:solidFill>
              </a:rPr>
              <a:t>Inspections Supplemented with Plan Data Where Available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9F578B8-70D4-FC7F-2358-BA36057DF2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050" y="1333499"/>
            <a:ext cx="3364354" cy="499354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DF5AB7D-1C4A-A29B-0431-AFBDBF9505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5632" y="2127250"/>
            <a:ext cx="4014302" cy="419979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10156E1-8C2F-4B89-5D00-40BC5A38141F}"/>
              </a:ext>
            </a:extLst>
          </p:cNvPr>
          <p:cNvSpPr txBox="1"/>
          <p:nvPr/>
        </p:nvSpPr>
        <p:spPr>
          <a:xfrm>
            <a:off x="4871598" y="1528092"/>
            <a:ext cx="2978150" cy="369332"/>
          </a:xfrm>
          <a:prstGeom prst="rect">
            <a:avLst/>
          </a:prstGeom>
          <a:solidFill>
            <a:schemeClr val="bg1"/>
          </a:solidFill>
          <a:ln w="25400" cmpd="dbl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R="0">
              <a:lnSpc>
                <a:spcPct val="100000"/>
              </a:lnSpc>
              <a:spcAft>
                <a:spcPts val="800"/>
              </a:spcAft>
            </a:pPr>
            <a:r>
              <a:rPr lang="en-US" sz="1800" b="1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Wildwind Village Subdivision</a:t>
            </a:r>
            <a:endParaRPr lang="en-US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50822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8184D8-7231-205E-0559-5B21CA007F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3BDD12E-F753-5ECC-E930-0298ACA8F6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34944"/>
            <a:ext cx="9144000" cy="5916706"/>
          </a:xfrm>
          <a:prstGeom prst="rect">
            <a:avLst/>
          </a:prstGeom>
        </p:spPr>
      </p:pic>
      <p:sp>
        <p:nvSpPr>
          <p:cNvPr id="5" name="Title 3">
            <a:extLst>
              <a:ext uri="{FF2B5EF4-FFF2-40B4-BE49-F238E27FC236}">
                <a16:creationId xmlns:a16="http://schemas.microsoft.com/office/drawing/2014/main" id="{4A8A7D2A-5D85-F3DD-BECF-4C4F902524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503" y="166255"/>
            <a:ext cx="8917497" cy="377270"/>
          </a:xfrm>
        </p:spPr>
        <p:txBody>
          <a:bodyPr/>
          <a:lstStyle/>
          <a:p>
            <a:r>
              <a:rPr lang="en-US" sz="2000" dirty="0"/>
              <a:t>Flood Investigation - Industrial Park Ave 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A4C9FD15-D37A-CF5B-AE0A-C489C90D5F3C}"/>
              </a:ext>
            </a:extLst>
          </p:cNvPr>
          <p:cNvSpPr txBox="1">
            <a:spLocks/>
          </p:cNvSpPr>
          <p:nvPr/>
        </p:nvSpPr>
        <p:spPr>
          <a:xfrm>
            <a:off x="226503" y="543525"/>
            <a:ext cx="9068499" cy="46968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100" b="1" dirty="0">
                <a:solidFill>
                  <a:schemeClr val="accent2"/>
                </a:solidFill>
              </a:rPr>
              <a:t>Watershed Characteristics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4601F2-25F0-496E-192A-DDE70042A1E6}"/>
              </a:ext>
            </a:extLst>
          </p:cNvPr>
          <p:cNvSpPr txBox="1"/>
          <p:nvPr/>
        </p:nvSpPr>
        <p:spPr>
          <a:xfrm>
            <a:off x="889000" y="5784556"/>
            <a:ext cx="1682750" cy="276999"/>
          </a:xfrm>
          <a:prstGeom prst="rect">
            <a:avLst/>
          </a:prstGeom>
          <a:solidFill>
            <a:schemeClr val="bg1"/>
          </a:solidFill>
          <a:ln w="25400" cmpd="dbl"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/>
              <a:t>Total Area = 110.3 acres</a:t>
            </a:r>
          </a:p>
        </p:txBody>
      </p:sp>
    </p:spTree>
    <p:extLst>
      <p:ext uri="{BB962C8B-B14F-4D97-AF65-F5344CB8AC3E}">
        <p14:creationId xmlns:p14="http://schemas.microsoft.com/office/powerpoint/2010/main" val="12942860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3FB3016-91BA-90C7-0581-55A1C05B53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34336"/>
            <a:ext cx="9144000" cy="5916428"/>
          </a:xfrm>
          <a:prstGeom prst="rect">
            <a:avLst/>
          </a:prstGeom>
        </p:spPr>
      </p:pic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1EF6DCCF-A43B-0E88-30A8-27A30CA1AA79}"/>
              </a:ext>
            </a:extLst>
          </p:cNvPr>
          <p:cNvSpPr txBox="1">
            <a:spLocks/>
          </p:cNvSpPr>
          <p:nvPr/>
        </p:nvSpPr>
        <p:spPr>
          <a:xfrm>
            <a:off x="226503" y="543525"/>
            <a:ext cx="9068499" cy="46968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100" b="1" dirty="0">
                <a:solidFill>
                  <a:schemeClr val="accent2"/>
                </a:solidFill>
              </a:rPr>
              <a:t>Watershed Characteristics</a:t>
            </a:r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D38C64CD-95E7-0C56-DC5E-7F0A7BA2D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503" y="166255"/>
            <a:ext cx="8917497" cy="377270"/>
          </a:xfrm>
        </p:spPr>
        <p:txBody>
          <a:bodyPr/>
          <a:lstStyle/>
          <a:p>
            <a:r>
              <a:rPr lang="en-US" sz="2000" dirty="0"/>
              <a:t>Flood Investigation - Industrial Park Ave 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DE3F40B3-A228-8160-D64E-480E4E360B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3678496"/>
              </p:ext>
            </p:extLst>
          </p:nvPr>
        </p:nvGraphicFramePr>
        <p:xfrm>
          <a:off x="514350" y="5379852"/>
          <a:ext cx="2552700" cy="10572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50900">
                  <a:extLst>
                    <a:ext uri="{9D8B030D-6E8A-4147-A177-3AD203B41FA5}">
                      <a16:colId xmlns:a16="http://schemas.microsoft.com/office/drawing/2014/main" val="1795311528"/>
                    </a:ext>
                  </a:extLst>
                </a:gridCol>
                <a:gridCol w="850900">
                  <a:extLst>
                    <a:ext uri="{9D8B030D-6E8A-4147-A177-3AD203B41FA5}">
                      <a16:colId xmlns:a16="http://schemas.microsoft.com/office/drawing/2014/main" val="1830740554"/>
                    </a:ext>
                  </a:extLst>
                </a:gridCol>
                <a:gridCol w="850900">
                  <a:extLst>
                    <a:ext uri="{9D8B030D-6E8A-4147-A177-3AD203B41FA5}">
                      <a16:colId xmlns:a16="http://schemas.microsoft.com/office/drawing/2014/main" val="1675964917"/>
                    </a:ext>
                  </a:extLst>
                </a:gridCol>
              </a:tblGrid>
              <a:tr h="48577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u="none" strike="noStrike" dirty="0">
                          <a:effectLst/>
                        </a:rPr>
                        <a:t>Impervious Area                (ac)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u="none" strike="noStrike" dirty="0">
                          <a:effectLst/>
                        </a:rPr>
                        <a:t>Fractional of Watershed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344207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u="none" strike="noStrike" dirty="0">
                          <a:effectLst/>
                        </a:rPr>
                        <a:t>Connected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25.6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23%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845562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u="none" strike="noStrike" dirty="0">
                          <a:effectLst/>
                        </a:rPr>
                        <a:t>Unconnected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14.8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13%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946502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u="none" strike="noStrike" dirty="0">
                          <a:effectLst/>
                        </a:rPr>
                        <a:t>Total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40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3688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02511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13BBCA-79F9-CB76-0884-53C07C21B5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318BD7-2346-048D-B1C8-4C3206B9B5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34336"/>
            <a:ext cx="9144000" cy="5916428"/>
          </a:xfrm>
          <a:prstGeom prst="rect">
            <a:avLst/>
          </a:prstGeom>
        </p:spPr>
      </p:pic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97E3AC26-86CF-4020-58A7-B37DD2C66CCD}"/>
              </a:ext>
            </a:extLst>
          </p:cNvPr>
          <p:cNvSpPr txBox="1">
            <a:spLocks/>
          </p:cNvSpPr>
          <p:nvPr/>
        </p:nvSpPr>
        <p:spPr>
          <a:xfrm>
            <a:off x="226503" y="543525"/>
            <a:ext cx="9068499" cy="46968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100" b="1" dirty="0">
                <a:solidFill>
                  <a:schemeClr val="accent2"/>
                </a:solidFill>
              </a:rPr>
              <a:t>Watershed Characteristics</a:t>
            </a: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53F97F63-EB56-18CB-8020-F27190578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503" y="166255"/>
            <a:ext cx="8917497" cy="377270"/>
          </a:xfrm>
        </p:spPr>
        <p:txBody>
          <a:bodyPr/>
          <a:lstStyle/>
          <a:p>
            <a:r>
              <a:rPr lang="en-US" sz="2000" dirty="0"/>
              <a:t>Flood Investigation - Industrial Park Ave 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E1893B4B-3ECC-FCC7-5761-B692EBE957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3571733"/>
              </p:ext>
            </p:extLst>
          </p:nvPr>
        </p:nvGraphicFramePr>
        <p:xfrm>
          <a:off x="508000" y="5380739"/>
          <a:ext cx="2552700" cy="10858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50900">
                  <a:extLst>
                    <a:ext uri="{9D8B030D-6E8A-4147-A177-3AD203B41FA5}">
                      <a16:colId xmlns:a16="http://schemas.microsoft.com/office/drawing/2014/main" val="652690163"/>
                    </a:ext>
                  </a:extLst>
                </a:gridCol>
                <a:gridCol w="850900">
                  <a:extLst>
                    <a:ext uri="{9D8B030D-6E8A-4147-A177-3AD203B41FA5}">
                      <a16:colId xmlns:a16="http://schemas.microsoft.com/office/drawing/2014/main" val="3759996390"/>
                    </a:ext>
                  </a:extLst>
                </a:gridCol>
                <a:gridCol w="850900">
                  <a:extLst>
                    <a:ext uri="{9D8B030D-6E8A-4147-A177-3AD203B41FA5}">
                      <a16:colId xmlns:a16="http://schemas.microsoft.com/office/drawing/2014/main" val="2711224505"/>
                    </a:ext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u="none" strike="noStrike" dirty="0">
                          <a:effectLst/>
                        </a:rPr>
                        <a:t>Hydrologic Soil Group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u="none" strike="noStrike" dirty="0">
                          <a:effectLst/>
                        </a:rPr>
                        <a:t>General Texture Class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u="none" strike="noStrike" dirty="0">
                          <a:effectLst/>
                        </a:rPr>
                        <a:t>Fractional Area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119649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Sand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4%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316797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B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Silt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12%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572097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C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Clay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41%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66110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D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43%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3765015"/>
                  </a:ext>
                </a:extLst>
              </a:tr>
            </a:tbl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9519A283-AFF9-C75C-3942-BB19557C7B8D}"/>
              </a:ext>
            </a:extLst>
          </p:cNvPr>
          <p:cNvSpPr/>
          <p:nvPr/>
        </p:nvSpPr>
        <p:spPr>
          <a:xfrm>
            <a:off x="482600" y="5387089"/>
            <a:ext cx="2597150" cy="1085850"/>
          </a:xfrm>
          <a:prstGeom prst="rect">
            <a:avLst/>
          </a:prstGeom>
          <a:solidFill>
            <a:schemeClr val="bg1">
              <a:alpha val="0"/>
            </a:schemeClr>
          </a:solidFill>
          <a:ln w="25400" cmpd="dbl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9276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544A74-4532-FCB4-C709-0D4445DD1D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7D45FA-042A-17C4-C629-2F8897DFA4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34336"/>
            <a:ext cx="9144000" cy="5916428"/>
          </a:xfrm>
          <a:prstGeom prst="rect">
            <a:avLst/>
          </a:prstGeom>
        </p:spPr>
      </p:pic>
      <p:sp>
        <p:nvSpPr>
          <p:cNvPr id="6" name="Title 3">
            <a:extLst>
              <a:ext uri="{FF2B5EF4-FFF2-40B4-BE49-F238E27FC236}">
                <a16:creationId xmlns:a16="http://schemas.microsoft.com/office/drawing/2014/main" id="{D3F9870C-AA53-0FD3-1B2F-6CCBDC59D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503" y="166255"/>
            <a:ext cx="8917497" cy="377270"/>
          </a:xfrm>
        </p:spPr>
        <p:txBody>
          <a:bodyPr/>
          <a:lstStyle/>
          <a:p>
            <a:r>
              <a:rPr lang="en-US" sz="2000" dirty="0"/>
              <a:t>Flood Investigation - Industrial Park Ave </a:t>
            </a: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666832D8-E1C9-A2E5-80F7-BC36022D5297}"/>
              </a:ext>
            </a:extLst>
          </p:cNvPr>
          <p:cNvSpPr txBox="1">
            <a:spLocks/>
          </p:cNvSpPr>
          <p:nvPr/>
        </p:nvSpPr>
        <p:spPr>
          <a:xfrm>
            <a:off x="226503" y="543525"/>
            <a:ext cx="9068499" cy="46968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100" b="1" dirty="0">
                <a:solidFill>
                  <a:schemeClr val="accent2"/>
                </a:solidFill>
              </a:rPr>
              <a:t>Flood Inundation Mapping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08ADD48-A82E-A8CD-60D7-1DBCB661C1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503" y="5732080"/>
            <a:ext cx="3932914" cy="876797"/>
          </a:xfrm>
          <a:prstGeom prst="rect">
            <a:avLst/>
          </a:prstGeom>
          <a:ln w="25400" cmpd="dbl">
            <a:solidFill>
              <a:schemeClr val="tx1"/>
            </a:solidFill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A072DB12-867A-FCE4-88EB-7393AA58839D}"/>
              </a:ext>
            </a:extLst>
          </p:cNvPr>
          <p:cNvSpPr/>
          <p:nvPr/>
        </p:nvSpPr>
        <p:spPr>
          <a:xfrm>
            <a:off x="927100" y="5984063"/>
            <a:ext cx="711200" cy="658430"/>
          </a:xfrm>
          <a:prstGeom prst="ellipse">
            <a:avLst/>
          </a:prstGeom>
          <a:solidFill>
            <a:srgbClr val="FFFF00">
              <a:alpha val="35000"/>
            </a:srgbClr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8690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BE4FF7-2DEA-37EA-2970-6C1687E544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BAE6106D-222D-FD41-4D84-3C47257AED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35172"/>
            <a:ext cx="9144000" cy="5914756"/>
          </a:xfrm>
          <a:prstGeom prst="rect">
            <a:avLst/>
          </a:prstGeom>
        </p:spPr>
      </p:pic>
      <p:sp>
        <p:nvSpPr>
          <p:cNvPr id="12" name="Title 3">
            <a:extLst>
              <a:ext uri="{FF2B5EF4-FFF2-40B4-BE49-F238E27FC236}">
                <a16:creationId xmlns:a16="http://schemas.microsoft.com/office/drawing/2014/main" id="{525EE2EA-1417-C1DE-3685-88AA3BE994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503" y="166255"/>
            <a:ext cx="8917497" cy="377270"/>
          </a:xfrm>
        </p:spPr>
        <p:txBody>
          <a:bodyPr/>
          <a:lstStyle/>
          <a:p>
            <a:r>
              <a:rPr lang="en-US" sz="2000" dirty="0"/>
              <a:t>Flood Investigation - Industrial Park Ave </a:t>
            </a:r>
          </a:p>
        </p:txBody>
      </p:sp>
      <p:sp>
        <p:nvSpPr>
          <p:cNvPr id="14" name="Text Placeholder 1">
            <a:extLst>
              <a:ext uri="{FF2B5EF4-FFF2-40B4-BE49-F238E27FC236}">
                <a16:creationId xmlns:a16="http://schemas.microsoft.com/office/drawing/2014/main" id="{B1E8AA1E-410F-8E32-0053-F04402B1FC5A}"/>
              </a:ext>
            </a:extLst>
          </p:cNvPr>
          <p:cNvSpPr txBox="1">
            <a:spLocks/>
          </p:cNvSpPr>
          <p:nvPr/>
        </p:nvSpPr>
        <p:spPr>
          <a:xfrm>
            <a:off x="226503" y="543525"/>
            <a:ext cx="9068499" cy="46968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100" b="1" dirty="0">
                <a:solidFill>
                  <a:schemeClr val="accent2"/>
                </a:solidFill>
              </a:rPr>
              <a:t>Flood Inundation Mapping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7C1D51B-BDA7-7714-A3C5-93CCFDB10F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503" y="5732080"/>
            <a:ext cx="3932914" cy="876797"/>
          </a:xfrm>
          <a:prstGeom prst="rect">
            <a:avLst/>
          </a:prstGeom>
          <a:ln w="25400" cmpd="dbl">
            <a:solidFill>
              <a:schemeClr val="tx1"/>
            </a:solidFill>
          </a:ln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61403680-BB09-9DC4-D43E-94427BE14C69}"/>
              </a:ext>
            </a:extLst>
          </p:cNvPr>
          <p:cNvSpPr/>
          <p:nvPr/>
        </p:nvSpPr>
        <p:spPr>
          <a:xfrm>
            <a:off x="1536700" y="5984063"/>
            <a:ext cx="711200" cy="658430"/>
          </a:xfrm>
          <a:prstGeom prst="ellipse">
            <a:avLst/>
          </a:prstGeom>
          <a:solidFill>
            <a:srgbClr val="FFFF00">
              <a:alpha val="35000"/>
            </a:srgbClr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5611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03D88E-30C6-77D7-850A-294B0CFB6F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EEAE643-A953-F8CF-0839-FAA43566F9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350" y="934197"/>
            <a:ext cx="9144000" cy="591670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A724CC14-DF65-48D6-5E25-6A8F5BDD9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503" y="166255"/>
            <a:ext cx="8917497" cy="377270"/>
          </a:xfrm>
        </p:spPr>
        <p:txBody>
          <a:bodyPr/>
          <a:lstStyle/>
          <a:p>
            <a:r>
              <a:rPr lang="en-US" sz="2000" dirty="0"/>
              <a:t>Flood Investigation - Industrial Park Ave </a:t>
            </a: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95ED1045-9C8D-FD20-4391-7A89B2363DE3}"/>
              </a:ext>
            </a:extLst>
          </p:cNvPr>
          <p:cNvSpPr txBox="1">
            <a:spLocks/>
          </p:cNvSpPr>
          <p:nvPr/>
        </p:nvSpPr>
        <p:spPr>
          <a:xfrm>
            <a:off x="226503" y="543525"/>
            <a:ext cx="9068499" cy="46968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100" b="1" dirty="0">
                <a:solidFill>
                  <a:schemeClr val="accent2"/>
                </a:solidFill>
              </a:rPr>
              <a:t>Flood Inundation Mapping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4C8FF37-D9C1-D627-A339-25704AC149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503" y="5732080"/>
            <a:ext cx="3932914" cy="876797"/>
          </a:xfrm>
          <a:prstGeom prst="rect">
            <a:avLst/>
          </a:prstGeom>
          <a:ln w="25400" cmpd="dbl">
            <a:solidFill>
              <a:schemeClr val="tx1"/>
            </a:solidFill>
          </a:ln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C0A3DE6-D2B7-6B3E-26B0-725410DB908F}"/>
              </a:ext>
            </a:extLst>
          </p:cNvPr>
          <p:cNvSpPr/>
          <p:nvPr/>
        </p:nvSpPr>
        <p:spPr>
          <a:xfrm>
            <a:off x="2139950" y="5984063"/>
            <a:ext cx="711200" cy="658430"/>
          </a:xfrm>
          <a:prstGeom prst="ellipse">
            <a:avLst/>
          </a:prstGeom>
          <a:solidFill>
            <a:srgbClr val="FFFF00">
              <a:alpha val="35000"/>
            </a:srgbClr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7713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C484E2-E9F0-EF35-01A5-2D54FD3C5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9CA4AEE-9254-D065-DB6F-E764D059A5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350" y="934197"/>
            <a:ext cx="9144000" cy="591670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70541F78-46F5-A453-94BC-7A107C4993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503" y="166255"/>
            <a:ext cx="8917497" cy="377270"/>
          </a:xfrm>
        </p:spPr>
        <p:txBody>
          <a:bodyPr/>
          <a:lstStyle/>
          <a:p>
            <a:r>
              <a:rPr lang="en-US" sz="2000" dirty="0"/>
              <a:t>Flood Investigation - Industrial Park Ave </a:t>
            </a: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386A678E-5699-6555-8821-14773E0010AB}"/>
              </a:ext>
            </a:extLst>
          </p:cNvPr>
          <p:cNvSpPr txBox="1">
            <a:spLocks/>
          </p:cNvSpPr>
          <p:nvPr/>
        </p:nvSpPr>
        <p:spPr>
          <a:xfrm>
            <a:off x="226503" y="543525"/>
            <a:ext cx="9068499" cy="46968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100" b="1" dirty="0">
                <a:solidFill>
                  <a:schemeClr val="accent2"/>
                </a:solidFill>
              </a:rPr>
              <a:t>Flood Inundation Mapping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96CA606-D021-FFEB-A36B-62C1A3F6E3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503" y="5732080"/>
            <a:ext cx="3932914" cy="876797"/>
          </a:xfrm>
          <a:prstGeom prst="rect">
            <a:avLst/>
          </a:prstGeom>
          <a:ln w="25400" cmpd="dbl">
            <a:solidFill>
              <a:schemeClr val="tx1"/>
            </a:solidFill>
          </a:ln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111B0667-69A0-B442-9816-E17D01C4E6D2}"/>
              </a:ext>
            </a:extLst>
          </p:cNvPr>
          <p:cNvSpPr/>
          <p:nvPr/>
        </p:nvSpPr>
        <p:spPr>
          <a:xfrm>
            <a:off x="2743200" y="5984063"/>
            <a:ext cx="711200" cy="658430"/>
          </a:xfrm>
          <a:prstGeom prst="ellipse">
            <a:avLst/>
          </a:prstGeom>
          <a:solidFill>
            <a:srgbClr val="FFFF00">
              <a:alpha val="35000"/>
            </a:srgbClr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6876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7601C-FBC3-93D9-EB2C-145690CD2E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4EAC803-4363-6031-C864-C4898C7745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350" y="934197"/>
            <a:ext cx="9144000" cy="591670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37C4A0C9-B918-38AB-12A2-CE0B98F35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503" y="166255"/>
            <a:ext cx="8917497" cy="377270"/>
          </a:xfrm>
        </p:spPr>
        <p:txBody>
          <a:bodyPr/>
          <a:lstStyle/>
          <a:p>
            <a:r>
              <a:rPr lang="en-US" sz="2000" dirty="0"/>
              <a:t>Flood Investigation - Industrial Park Ave </a:t>
            </a: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0BD65213-2E7D-3547-B117-66BD5D8404E8}"/>
              </a:ext>
            </a:extLst>
          </p:cNvPr>
          <p:cNvSpPr txBox="1">
            <a:spLocks/>
          </p:cNvSpPr>
          <p:nvPr/>
        </p:nvSpPr>
        <p:spPr>
          <a:xfrm>
            <a:off x="226503" y="543525"/>
            <a:ext cx="9068499" cy="46968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100" b="1" dirty="0">
                <a:solidFill>
                  <a:schemeClr val="accent2"/>
                </a:solidFill>
              </a:rPr>
              <a:t>Flood Inundation Mapping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F335341-A4DC-EC4D-A4C6-F318103145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503" y="5732080"/>
            <a:ext cx="3932914" cy="876797"/>
          </a:xfrm>
          <a:prstGeom prst="rect">
            <a:avLst/>
          </a:prstGeom>
          <a:ln w="25400" cmpd="dbl">
            <a:solidFill>
              <a:schemeClr val="tx1"/>
            </a:solidFill>
          </a:ln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2C91049C-5893-C26D-4C6A-4CE91B249420}"/>
              </a:ext>
            </a:extLst>
          </p:cNvPr>
          <p:cNvSpPr/>
          <p:nvPr/>
        </p:nvSpPr>
        <p:spPr>
          <a:xfrm>
            <a:off x="3359150" y="5984063"/>
            <a:ext cx="711200" cy="658430"/>
          </a:xfrm>
          <a:prstGeom prst="ellipse">
            <a:avLst/>
          </a:prstGeom>
          <a:solidFill>
            <a:srgbClr val="FFFF00">
              <a:alpha val="35000"/>
            </a:srgbClr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2608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D400EA-0942-63C6-F9DB-55C611C68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AB5B3B0-BFCD-9A3A-93EF-197DBA411B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34336"/>
            <a:ext cx="9144000" cy="5916428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DF2B7AEE-0885-E464-93A3-7345ECCE6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503" y="166255"/>
            <a:ext cx="8917497" cy="377270"/>
          </a:xfrm>
        </p:spPr>
        <p:txBody>
          <a:bodyPr/>
          <a:lstStyle/>
          <a:p>
            <a:r>
              <a:rPr lang="en-US" sz="2000" dirty="0"/>
              <a:t>Flood Investigation - Industrial Park Ave </a:t>
            </a: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BAD7D268-1A11-6DDB-49FB-66EAFA3C7AC5}"/>
              </a:ext>
            </a:extLst>
          </p:cNvPr>
          <p:cNvSpPr txBox="1">
            <a:spLocks/>
          </p:cNvSpPr>
          <p:nvPr/>
        </p:nvSpPr>
        <p:spPr>
          <a:xfrm>
            <a:off x="226503" y="543525"/>
            <a:ext cx="9068499" cy="46968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100" b="1" dirty="0">
                <a:solidFill>
                  <a:schemeClr val="accent2"/>
                </a:solidFill>
              </a:rPr>
              <a:t>Findings/Recommendations</a:t>
            </a:r>
          </a:p>
        </p:txBody>
      </p:sp>
    </p:spTree>
    <p:extLst>
      <p:ext uri="{BB962C8B-B14F-4D97-AF65-F5344CB8AC3E}">
        <p14:creationId xmlns:p14="http://schemas.microsoft.com/office/powerpoint/2010/main" val="8757287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AF5094A-A5AB-3AEA-5C14-86B1B793B3D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8236" t="7535" r="21889" b="9419"/>
          <a:stretch>
            <a:fillRect/>
          </a:stretch>
        </p:blipFill>
        <p:spPr>
          <a:xfrm>
            <a:off x="427121" y="1347535"/>
            <a:ext cx="2767263" cy="497723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FA75F2D-4A68-71FB-2885-D67C75732E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9122" y="1347535"/>
            <a:ext cx="4822935" cy="214085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5C77FF4-F2A7-D782-F785-AE2FA31419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8150" y="3565930"/>
            <a:ext cx="4822936" cy="2692663"/>
          </a:xfrm>
          <a:prstGeom prst="rect">
            <a:avLst/>
          </a:prstGeom>
        </p:spPr>
      </p:pic>
      <p:sp>
        <p:nvSpPr>
          <p:cNvPr id="11" name="Title 3">
            <a:extLst>
              <a:ext uri="{FF2B5EF4-FFF2-40B4-BE49-F238E27FC236}">
                <a16:creationId xmlns:a16="http://schemas.microsoft.com/office/drawing/2014/main" id="{B22DF65A-1EA8-24B5-8228-5793BBFC6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503" y="166255"/>
            <a:ext cx="8917497" cy="377270"/>
          </a:xfrm>
        </p:spPr>
        <p:txBody>
          <a:bodyPr/>
          <a:lstStyle/>
          <a:p>
            <a:r>
              <a:rPr lang="en-US" sz="2000" dirty="0"/>
              <a:t>Flood Investigation - Industrial Park Ave </a:t>
            </a:r>
          </a:p>
        </p:txBody>
      </p:sp>
      <p:sp>
        <p:nvSpPr>
          <p:cNvPr id="12" name="Text Placeholder 1">
            <a:extLst>
              <a:ext uri="{FF2B5EF4-FFF2-40B4-BE49-F238E27FC236}">
                <a16:creationId xmlns:a16="http://schemas.microsoft.com/office/drawing/2014/main" id="{D26F56AF-7809-FD8F-7058-E725D0CB975F}"/>
              </a:ext>
            </a:extLst>
          </p:cNvPr>
          <p:cNvSpPr txBox="1">
            <a:spLocks/>
          </p:cNvSpPr>
          <p:nvPr/>
        </p:nvSpPr>
        <p:spPr>
          <a:xfrm>
            <a:off x="226503" y="543525"/>
            <a:ext cx="9068499" cy="46968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100" b="1" dirty="0">
                <a:solidFill>
                  <a:schemeClr val="accent2"/>
                </a:solidFill>
              </a:rPr>
              <a:t>Findings – Culvert Level-of-Service Analysis</a:t>
            </a:r>
          </a:p>
        </p:txBody>
      </p:sp>
    </p:spTree>
    <p:extLst>
      <p:ext uri="{BB962C8B-B14F-4D97-AF65-F5344CB8AC3E}">
        <p14:creationId xmlns:p14="http://schemas.microsoft.com/office/powerpoint/2010/main" val="26310391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39AB96-4FA5-7DE1-E527-B65ADC8D40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043FC86-9372-E5AE-AC49-0452C08F894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8236" t="7535" r="21889" b="9419"/>
          <a:stretch>
            <a:fillRect/>
          </a:stretch>
        </p:blipFill>
        <p:spPr>
          <a:xfrm>
            <a:off x="427121" y="1347535"/>
            <a:ext cx="2767263" cy="49772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5CAF5F6-EED3-6D4F-6D15-F30D67944D1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027" b="81248"/>
          <a:stretch>
            <a:fillRect/>
          </a:stretch>
        </p:blipFill>
        <p:spPr>
          <a:xfrm>
            <a:off x="3757529" y="1504131"/>
            <a:ext cx="5086350" cy="68713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EB2DC4B-C268-D65D-73B6-67E4A9845C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2115" y="2254632"/>
            <a:ext cx="3634058" cy="1162447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3A4B161B-97B0-8456-4BE9-1AFD9361ED15}"/>
              </a:ext>
            </a:extLst>
          </p:cNvPr>
          <p:cNvSpPr/>
          <p:nvPr/>
        </p:nvSpPr>
        <p:spPr>
          <a:xfrm>
            <a:off x="977900" y="2946400"/>
            <a:ext cx="527050" cy="527050"/>
          </a:xfrm>
          <a:prstGeom prst="ellipse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E182902-D271-06E6-0483-F63BA583B2A0}"/>
              </a:ext>
            </a:extLst>
          </p:cNvPr>
          <p:cNvCxnSpPr>
            <a:cxnSpLocks/>
          </p:cNvCxnSpPr>
          <p:nvPr/>
        </p:nvCxnSpPr>
        <p:spPr>
          <a:xfrm flipH="1">
            <a:off x="1536700" y="2419350"/>
            <a:ext cx="2540000" cy="698500"/>
          </a:xfrm>
          <a:prstGeom prst="straightConnector1">
            <a:avLst/>
          </a:prstGeom>
          <a:ln w="25400">
            <a:solidFill>
              <a:srgbClr val="0070C0"/>
            </a:solidFill>
            <a:headEnd type="none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20B080CC-9E5F-ED66-F205-AB9A136DB3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5768693" y="3859942"/>
            <a:ext cx="2681290" cy="201096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3F1408D-3CA1-C527-21CF-F3BE88AE5A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3590642" y="3859943"/>
            <a:ext cx="2681290" cy="2010967"/>
          </a:xfrm>
          <a:prstGeom prst="rect">
            <a:avLst/>
          </a:prstGeom>
        </p:spPr>
      </p:pic>
      <p:sp>
        <p:nvSpPr>
          <p:cNvPr id="26" name="Title 3">
            <a:extLst>
              <a:ext uri="{FF2B5EF4-FFF2-40B4-BE49-F238E27FC236}">
                <a16:creationId xmlns:a16="http://schemas.microsoft.com/office/drawing/2014/main" id="{A5865885-E262-4CCF-B234-4D097CC52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503" y="166255"/>
            <a:ext cx="8917497" cy="377270"/>
          </a:xfrm>
        </p:spPr>
        <p:txBody>
          <a:bodyPr/>
          <a:lstStyle/>
          <a:p>
            <a:r>
              <a:rPr lang="en-US" sz="2000" dirty="0"/>
              <a:t>Flood Investigation - Industrial Park Ave </a:t>
            </a:r>
          </a:p>
        </p:txBody>
      </p:sp>
      <p:sp>
        <p:nvSpPr>
          <p:cNvPr id="27" name="Text Placeholder 1">
            <a:extLst>
              <a:ext uri="{FF2B5EF4-FFF2-40B4-BE49-F238E27FC236}">
                <a16:creationId xmlns:a16="http://schemas.microsoft.com/office/drawing/2014/main" id="{EE21C791-B3BB-FF66-B498-5078B03EACAF}"/>
              </a:ext>
            </a:extLst>
          </p:cNvPr>
          <p:cNvSpPr txBox="1">
            <a:spLocks/>
          </p:cNvSpPr>
          <p:nvPr/>
        </p:nvSpPr>
        <p:spPr>
          <a:xfrm>
            <a:off x="226503" y="543525"/>
            <a:ext cx="9068499" cy="46968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100" b="1" dirty="0">
                <a:solidFill>
                  <a:schemeClr val="accent2"/>
                </a:solidFill>
              </a:rPr>
              <a:t>Findings – Nye Street</a:t>
            </a:r>
          </a:p>
        </p:txBody>
      </p:sp>
    </p:spTree>
    <p:extLst>
      <p:ext uri="{BB962C8B-B14F-4D97-AF65-F5344CB8AC3E}">
        <p14:creationId xmlns:p14="http://schemas.microsoft.com/office/powerpoint/2010/main" val="3668790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630AB-A78F-2817-5C68-7826512F5C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55B57B5-9B04-3E9B-28CB-E11AE5AA97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8236" t="7535" r="21889" b="9419"/>
          <a:stretch>
            <a:fillRect/>
          </a:stretch>
        </p:blipFill>
        <p:spPr>
          <a:xfrm>
            <a:off x="427121" y="1347535"/>
            <a:ext cx="2767263" cy="4977233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C51DF995-BC79-791E-5D68-6BE874D5BEB3}"/>
              </a:ext>
            </a:extLst>
          </p:cNvPr>
          <p:cNvSpPr/>
          <p:nvPr/>
        </p:nvSpPr>
        <p:spPr>
          <a:xfrm>
            <a:off x="1137128" y="3364833"/>
            <a:ext cx="348772" cy="319896"/>
          </a:xfrm>
          <a:prstGeom prst="ellipse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0D7776F-81D8-ADE4-3B08-44BE2B8E4888}"/>
              </a:ext>
            </a:extLst>
          </p:cNvPr>
          <p:cNvCxnSpPr>
            <a:cxnSpLocks/>
          </p:cNvCxnSpPr>
          <p:nvPr/>
        </p:nvCxnSpPr>
        <p:spPr>
          <a:xfrm flipH="1">
            <a:off x="1536700" y="3016250"/>
            <a:ext cx="2367691" cy="495831"/>
          </a:xfrm>
          <a:prstGeom prst="straightConnector1">
            <a:avLst/>
          </a:prstGeom>
          <a:ln w="25400">
            <a:solidFill>
              <a:srgbClr val="0070C0"/>
            </a:solidFill>
            <a:headEnd type="none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Oval 3">
            <a:extLst>
              <a:ext uri="{FF2B5EF4-FFF2-40B4-BE49-F238E27FC236}">
                <a16:creationId xmlns:a16="http://schemas.microsoft.com/office/drawing/2014/main" id="{6ED77CF2-D4DB-118E-341C-46F5522D2DB0}"/>
              </a:ext>
            </a:extLst>
          </p:cNvPr>
          <p:cNvSpPr/>
          <p:nvPr/>
        </p:nvSpPr>
        <p:spPr>
          <a:xfrm>
            <a:off x="1140542" y="3752183"/>
            <a:ext cx="348772" cy="319896"/>
          </a:xfrm>
          <a:prstGeom prst="ellipse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BDB19E1-F015-7ADF-1EFA-A751DA268C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758399" y="3626456"/>
            <a:ext cx="2681293" cy="2010970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705CE55-9906-C327-CD8B-AAFBB8BA1EDE}"/>
              </a:ext>
            </a:extLst>
          </p:cNvPr>
          <p:cNvCxnSpPr>
            <a:cxnSpLocks/>
          </p:cNvCxnSpPr>
          <p:nvPr/>
        </p:nvCxnSpPr>
        <p:spPr>
          <a:xfrm flipH="1">
            <a:off x="1536700" y="3016250"/>
            <a:ext cx="2367691" cy="819901"/>
          </a:xfrm>
          <a:prstGeom prst="straightConnector1">
            <a:avLst/>
          </a:prstGeom>
          <a:ln w="25400">
            <a:solidFill>
              <a:srgbClr val="0070C0"/>
            </a:solidFill>
            <a:headEnd type="none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96ACE1F5-3BE9-1272-9814-78E9A06541C8}"/>
              </a:ext>
            </a:extLst>
          </p:cNvPr>
          <p:cNvSpPr txBox="1"/>
          <p:nvPr/>
        </p:nvSpPr>
        <p:spPr>
          <a:xfrm>
            <a:off x="4203700" y="1580304"/>
            <a:ext cx="43370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Improvements to driveway culverts should match any improvements at Nye Street; however, cover issues may require dual elliptical pipes.</a:t>
            </a:r>
          </a:p>
        </p:txBody>
      </p:sp>
      <p:sp>
        <p:nvSpPr>
          <p:cNvPr id="16" name="Title 3">
            <a:extLst>
              <a:ext uri="{FF2B5EF4-FFF2-40B4-BE49-F238E27FC236}">
                <a16:creationId xmlns:a16="http://schemas.microsoft.com/office/drawing/2014/main" id="{0A13CC94-7981-AC1C-8989-2CB64CCE4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503" y="166255"/>
            <a:ext cx="8917497" cy="377270"/>
          </a:xfrm>
        </p:spPr>
        <p:txBody>
          <a:bodyPr/>
          <a:lstStyle/>
          <a:p>
            <a:r>
              <a:rPr lang="en-US" sz="2000" dirty="0"/>
              <a:t>Flood Investigation - Industrial Park Ave </a:t>
            </a:r>
          </a:p>
        </p:txBody>
      </p:sp>
      <p:sp>
        <p:nvSpPr>
          <p:cNvPr id="17" name="Text Placeholder 1">
            <a:extLst>
              <a:ext uri="{FF2B5EF4-FFF2-40B4-BE49-F238E27FC236}">
                <a16:creationId xmlns:a16="http://schemas.microsoft.com/office/drawing/2014/main" id="{3F0360DD-276B-B59E-A3EE-CF372026E23F}"/>
              </a:ext>
            </a:extLst>
          </p:cNvPr>
          <p:cNvSpPr txBox="1">
            <a:spLocks/>
          </p:cNvSpPr>
          <p:nvPr/>
        </p:nvSpPr>
        <p:spPr>
          <a:xfrm>
            <a:off x="226503" y="543525"/>
            <a:ext cx="9068499" cy="46968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100" b="1" dirty="0">
                <a:solidFill>
                  <a:schemeClr val="accent2"/>
                </a:solidFill>
              </a:rPr>
              <a:t>Findings – Industrial Park Avenue Driveway Culverts</a:t>
            </a:r>
          </a:p>
        </p:txBody>
      </p:sp>
    </p:spTree>
    <p:extLst>
      <p:ext uri="{BB962C8B-B14F-4D97-AF65-F5344CB8AC3E}">
        <p14:creationId xmlns:p14="http://schemas.microsoft.com/office/powerpoint/2010/main" val="14541501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F32C89-0BE5-1989-3B09-DD39F09802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BBCFCD0-19EA-767D-F2A7-F8D87A763A9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8236" t="7535" r="21889" b="9419"/>
          <a:stretch>
            <a:fillRect/>
          </a:stretch>
        </p:blipFill>
        <p:spPr>
          <a:xfrm>
            <a:off x="427121" y="1347535"/>
            <a:ext cx="2767263" cy="49772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A71B5A9-D905-9960-088D-86E431F2DF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3410002" y="3951739"/>
            <a:ext cx="2681287" cy="2010965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E71BD5CE-684C-0028-3C67-486E6385E60C}"/>
              </a:ext>
            </a:extLst>
          </p:cNvPr>
          <p:cNvSpPr/>
          <p:nvPr/>
        </p:nvSpPr>
        <p:spPr>
          <a:xfrm>
            <a:off x="977900" y="4000500"/>
            <a:ext cx="527050" cy="527050"/>
          </a:xfrm>
          <a:prstGeom prst="ellipse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DE0C5C4-D491-3A6C-E7CE-2BB6A9B3362C}"/>
              </a:ext>
            </a:extLst>
          </p:cNvPr>
          <p:cNvCxnSpPr>
            <a:cxnSpLocks/>
          </p:cNvCxnSpPr>
          <p:nvPr/>
        </p:nvCxnSpPr>
        <p:spPr>
          <a:xfrm flipH="1">
            <a:off x="1504950" y="2456498"/>
            <a:ext cx="2063750" cy="1632902"/>
          </a:xfrm>
          <a:prstGeom prst="straightConnector1">
            <a:avLst/>
          </a:prstGeom>
          <a:ln w="25400">
            <a:solidFill>
              <a:srgbClr val="0070C0"/>
            </a:solidFill>
            <a:headEnd type="none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01D1A269-E806-B129-7A4D-29C77A734EF4}"/>
              </a:ext>
            </a:extLst>
          </p:cNvPr>
          <p:cNvSpPr txBox="1"/>
          <p:nvPr/>
        </p:nvSpPr>
        <p:spPr>
          <a:xfrm>
            <a:off x="3632200" y="1440836"/>
            <a:ext cx="49657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Very little cover over existing dual 24” culverts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Backwater effects from the downstream pond reduce effective capacity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Replacement with dual 36” eq HERCs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~$70,000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~ 1-yr level of service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Detention in NW corner a possibility.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8CF0B0DC-B531-C572-4C93-50CB0C0AC70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5890"/>
          <a:stretch>
            <a:fillRect/>
          </a:stretch>
        </p:blipFill>
        <p:spPr>
          <a:xfrm>
            <a:off x="5932591" y="3637131"/>
            <a:ext cx="2010965" cy="2681287"/>
          </a:xfrm>
          <a:prstGeom prst="rect">
            <a:avLst/>
          </a:prstGeom>
        </p:spPr>
      </p:pic>
      <p:sp>
        <p:nvSpPr>
          <p:cNvPr id="20" name="Star: 5 Points 19">
            <a:extLst>
              <a:ext uri="{FF2B5EF4-FFF2-40B4-BE49-F238E27FC236}">
                <a16:creationId xmlns:a16="http://schemas.microsoft.com/office/drawing/2014/main" id="{920C9B98-AFAE-E21A-C848-6A8C78D77E8A}"/>
              </a:ext>
            </a:extLst>
          </p:cNvPr>
          <p:cNvSpPr/>
          <p:nvPr/>
        </p:nvSpPr>
        <p:spPr>
          <a:xfrm>
            <a:off x="6299200" y="4768850"/>
            <a:ext cx="203200" cy="190500"/>
          </a:xfrm>
          <a:prstGeom prst="star5">
            <a:avLst/>
          </a:prstGeom>
          <a:noFill/>
          <a:ln w="25400">
            <a:solidFill>
              <a:srgbClr val="CC00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705952E7-04A8-CC57-8F71-A0D1DDDEB4CD}"/>
              </a:ext>
            </a:extLst>
          </p:cNvPr>
          <p:cNvCxnSpPr>
            <a:cxnSpLocks/>
          </p:cNvCxnSpPr>
          <p:nvPr/>
        </p:nvCxnSpPr>
        <p:spPr>
          <a:xfrm>
            <a:off x="5829467" y="3429000"/>
            <a:ext cx="496657" cy="1339850"/>
          </a:xfrm>
          <a:prstGeom prst="straightConnector1">
            <a:avLst/>
          </a:prstGeom>
          <a:ln w="25400">
            <a:solidFill>
              <a:srgbClr val="CC00CC"/>
            </a:solidFill>
            <a:headEnd type="none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3">
            <a:extLst>
              <a:ext uri="{FF2B5EF4-FFF2-40B4-BE49-F238E27FC236}">
                <a16:creationId xmlns:a16="http://schemas.microsoft.com/office/drawing/2014/main" id="{2AF71EA3-8290-F722-9D9B-E0F84D653F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503" y="166255"/>
            <a:ext cx="8917497" cy="377270"/>
          </a:xfrm>
        </p:spPr>
        <p:txBody>
          <a:bodyPr/>
          <a:lstStyle/>
          <a:p>
            <a:r>
              <a:rPr lang="en-US" sz="2000" dirty="0"/>
              <a:t>Flood Investigation - Industrial Park Ave </a:t>
            </a:r>
          </a:p>
        </p:txBody>
      </p:sp>
      <p:sp>
        <p:nvSpPr>
          <p:cNvPr id="25" name="Text Placeholder 1">
            <a:extLst>
              <a:ext uri="{FF2B5EF4-FFF2-40B4-BE49-F238E27FC236}">
                <a16:creationId xmlns:a16="http://schemas.microsoft.com/office/drawing/2014/main" id="{980A35D3-790A-BC51-190D-7A0781CEC571}"/>
              </a:ext>
            </a:extLst>
          </p:cNvPr>
          <p:cNvSpPr txBox="1">
            <a:spLocks/>
          </p:cNvSpPr>
          <p:nvPr/>
        </p:nvSpPr>
        <p:spPr>
          <a:xfrm>
            <a:off x="226503" y="543525"/>
            <a:ext cx="9068499" cy="46968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100" b="1" dirty="0">
                <a:solidFill>
                  <a:schemeClr val="accent2"/>
                </a:solidFill>
              </a:rPr>
              <a:t>Findings – Industrial Park Avenue Culverts</a:t>
            </a:r>
          </a:p>
        </p:txBody>
      </p:sp>
    </p:spTree>
    <p:extLst>
      <p:ext uri="{BB962C8B-B14F-4D97-AF65-F5344CB8AC3E}">
        <p14:creationId xmlns:p14="http://schemas.microsoft.com/office/powerpoint/2010/main" val="11134784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0953F-EC18-2273-596E-EF349204A1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F50A89E-BCBE-E03C-391B-08DB90EA55A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8236" t="7535" r="21889" b="9419"/>
          <a:stretch>
            <a:fillRect/>
          </a:stretch>
        </p:blipFill>
        <p:spPr>
          <a:xfrm>
            <a:off x="427121" y="1347535"/>
            <a:ext cx="2767263" cy="4977233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C8DCFF04-2495-F776-633F-8035C3BCF9F6}"/>
              </a:ext>
            </a:extLst>
          </p:cNvPr>
          <p:cNvSpPr/>
          <p:nvPr/>
        </p:nvSpPr>
        <p:spPr>
          <a:xfrm>
            <a:off x="1360237" y="3596110"/>
            <a:ext cx="1084513" cy="988844"/>
          </a:xfrm>
          <a:prstGeom prst="ellipse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BFE07BA-14F1-F472-AEC6-5FB1425A4A7C}"/>
              </a:ext>
            </a:extLst>
          </p:cNvPr>
          <p:cNvCxnSpPr>
            <a:cxnSpLocks/>
          </p:cNvCxnSpPr>
          <p:nvPr/>
        </p:nvCxnSpPr>
        <p:spPr>
          <a:xfrm flipH="1">
            <a:off x="2428364" y="3016250"/>
            <a:ext cx="1292736" cy="790235"/>
          </a:xfrm>
          <a:prstGeom prst="straightConnector1">
            <a:avLst/>
          </a:prstGeom>
          <a:ln w="25400">
            <a:solidFill>
              <a:srgbClr val="0070C0"/>
            </a:solidFill>
            <a:headEnd type="none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3">
            <a:extLst>
              <a:ext uri="{FF2B5EF4-FFF2-40B4-BE49-F238E27FC236}">
                <a16:creationId xmlns:a16="http://schemas.microsoft.com/office/drawing/2014/main" id="{F170C193-027F-7B80-DCEE-3876220E0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503" y="166255"/>
            <a:ext cx="8917497" cy="377270"/>
          </a:xfrm>
        </p:spPr>
        <p:txBody>
          <a:bodyPr/>
          <a:lstStyle/>
          <a:p>
            <a:r>
              <a:rPr lang="en-US" sz="2000" dirty="0"/>
              <a:t>Flood Investigation - Industrial Park Ave </a:t>
            </a:r>
          </a:p>
        </p:txBody>
      </p:sp>
      <p:sp>
        <p:nvSpPr>
          <p:cNvPr id="25" name="Text Placeholder 1">
            <a:extLst>
              <a:ext uri="{FF2B5EF4-FFF2-40B4-BE49-F238E27FC236}">
                <a16:creationId xmlns:a16="http://schemas.microsoft.com/office/drawing/2014/main" id="{243E060D-A4B7-E90D-9B79-CEE962F1826A}"/>
              </a:ext>
            </a:extLst>
          </p:cNvPr>
          <p:cNvSpPr txBox="1">
            <a:spLocks/>
          </p:cNvSpPr>
          <p:nvPr/>
        </p:nvSpPr>
        <p:spPr>
          <a:xfrm>
            <a:off x="226503" y="543525"/>
            <a:ext cx="9068499" cy="46968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100" b="1" dirty="0">
                <a:solidFill>
                  <a:schemeClr val="accent2"/>
                </a:solidFill>
              </a:rPr>
              <a:t>Findings – Industrial Park Avenue Culverts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6D2185-8F2F-5077-8FD7-E405ACFF74B5}"/>
              </a:ext>
            </a:extLst>
          </p:cNvPr>
          <p:cNvSpPr txBox="1"/>
          <p:nvPr/>
        </p:nvSpPr>
        <p:spPr>
          <a:xfrm>
            <a:off x="3512877" y="1298727"/>
            <a:ext cx="4950336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Unconventionally designed pond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Normal water level ~ 843.0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Controlled by invert 36-inch outlet.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Berm crest ~ 845.2, 80% of pipe height.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2-yr peak flood elevation in pond = 845.2. 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400" dirty="0"/>
              <a:t>Floodwaters within 0.3 feet of flooding Industrial Park Avenue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400" dirty="0"/>
              <a:t>Floodwater back up to rough midpoint between driveway culverts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400" dirty="0"/>
              <a:t>Very little detention for larger storms.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Increasing berm height to detain more water will create additional back-ups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Increasing outlet to discharge more water increase risk of downstream flooding.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444DAF2-B1BD-7196-35CD-2A8240000E0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6982" b="8909"/>
          <a:stretch>
            <a:fillRect/>
          </a:stretch>
        </p:blipFill>
        <p:spPr>
          <a:xfrm>
            <a:off x="3552523" y="4407271"/>
            <a:ext cx="4602020" cy="1907204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DBD0703-CD77-E2E1-2646-38C63B811F69}"/>
              </a:ext>
            </a:extLst>
          </p:cNvPr>
          <p:cNvCxnSpPr>
            <a:cxnSpLocks/>
          </p:cNvCxnSpPr>
          <p:nvPr/>
        </p:nvCxnSpPr>
        <p:spPr>
          <a:xfrm>
            <a:off x="5461000" y="4343400"/>
            <a:ext cx="254000" cy="939800"/>
          </a:xfrm>
          <a:prstGeom prst="straightConnector1">
            <a:avLst/>
          </a:prstGeom>
          <a:ln w="25400">
            <a:solidFill>
              <a:srgbClr val="CC00CC"/>
            </a:solidFill>
            <a:headEnd type="none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0041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64D43-1AA9-4CC0-81C7-8E69FC3680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CBC34E8-F7B5-A8D4-B924-7CBFCBA31F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5035" y="3126508"/>
            <a:ext cx="6294365" cy="105495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Flood Investigation - </a:t>
            </a:r>
          </a:p>
          <a:p>
            <a:r>
              <a:rPr lang="en-US" dirty="0"/>
              <a:t>Industrial Park Ave </a:t>
            </a:r>
          </a:p>
          <a:p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1DBAF15-B522-A61A-5850-083F0D4978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35035" y="4109044"/>
            <a:ext cx="5512091" cy="469686"/>
          </a:xfrm>
        </p:spPr>
        <p:txBody>
          <a:bodyPr/>
          <a:lstStyle/>
          <a:p>
            <a:r>
              <a:rPr lang="en-US" dirty="0"/>
              <a:t>Village of Hortonville, WI</a:t>
            </a:r>
          </a:p>
        </p:txBody>
      </p:sp>
    </p:spTree>
    <p:extLst>
      <p:ext uri="{BB962C8B-B14F-4D97-AF65-F5344CB8AC3E}">
        <p14:creationId xmlns:p14="http://schemas.microsoft.com/office/powerpoint/2010/main" val="23562307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SA 1">
      <a:dk1>
        <a:srgbClr val="000000"/>
      </a:dk1>
      <a:lt1>
        <a:srgbClr val="FFFFFF"/>
      </a:lt1>
      <a:dk2>
        <a:srgbClr val="44546A"/>
      </a:dk2>
      <a:lt2>
        <a:srgbClr val="F4F7F9"/>
      </a:lt2>
      <a:accent1>
        <a:srgbClr val="006979"/>
      </a:accent1>
      <a:accent2>
        <a:srgbClr val="EA7E24"/>
      </a:accent2>
      <a:accent3>
        <a:srgbClr val="A9414D"/>
      </a:accent3>
      <a:accent4>
        <a:srgbClr val="434F4E"/>
      </a:accent4>
      <a:accent5>
        <a:srgbClr val="00828E"/>
      </a:accent5>
      <a:accent6>
        <a:srgbClr val="2E9248"/>
      </a:accent6>
      <a:hlink>
        <a:srgbClr val="EA7E24"/>
      </a:hlink>
      <a:folHlink>
        <a:srgbClr val="A9414D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18_MSA_PPT_Template_standard.pptx" id="{F654DBC4-026A-440C-98CF-E1D0EB0423CE}" vid="{E876445E-4C4A-4DF5-A67E-A1E8275D1B36}"/>
    </a:ext>
  </a:extLst>
</a:theme>
</file>

<file path=ppt/theme/theme2.xml><?xml version="1.0" encoding="utf-8"?>
<a:theme xmlns:a="http://schemas.openxmlformats.org/drawingml/2006/main" name="Final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18_MSA_PPT_Template_standard.pptx" id="{F654DBC4-026A-440C-98CF-E1D0EB0423CE}" vid="{B84E1914-4F11-4FE1-9636-AF43F3F994B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646BA47542BD446B6238D5D63885101" ma:contentTypeVersion="1" ma:contentTypeDescription="Create a new document." ma:contentTypeScope="" ma:versionID="812dce242b084b0cd4aade86663124c7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5cdeaa354ffa22b7e5e32f28e410b3a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Last Updated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7FDDDCC-AF06-4362-AFD2-BF6A1B4E4A7B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B90DBD8E-EEDB-4E8B-965A-9CF35EA2C24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76C1F8FF-EBFD-46F0-9595-1922D5B0989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2018_MSA_PPT_Template_standard</Template>
  <TotalTime>1556</TotalTime>
  <Words>425</Words>
  <Application>Microsoft Office PowerPoint</Application>
  <PresentationFormat>On-screen Show (4:3)</PresentationFormat>
  <Paragraphs>100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Aptos</vt:lpstr>
      <vt:lpstr>Arial</vt:lpstr>
      <vt:lpstr>Calibri</vt:lpstr>
      <vt:lpstr>Office Theme</vt:lpstr>
      <vt:lpstr>Final Slide</vt:lpstr>
      <vt:lpstr>PowerPoint Presentation</vt:lpstr>
      <vt:lpstr>Flood Investigation - Industrial Park Ave </vt:lpstr>
      <vt:lpstr>Flood Investigation - Industrial Park Ave </vt:lpstr>
      <vt:lpstr>Flood Investigation - Industrial Park Ave </vt:lpstr>
      <vt:lpstr>Flood Investigation - Industrial Park Ave </vt:lpstr>
      <vt:lpstr>Flood Investigation - Industrial Park Ave </vt:lpstr>
      <vt:lpstr>Flood Investigation - Industrial Park Ave </vt:lpstr>
      <vt:lpstr>Flood Investigation - Industrial Park Ave </vt:lpstr>
      <vt:lpstr>Flood Investigation - Industrial Park Ave </vt:lpstr>
      <vt:lpstr>Flood Investigation - Industrial Park Ave </vt:lpstr>
      <vt:lpstr>Flood Investigation - Industrial Park Ave </vt:lpstr>
      <vt:lpstr>Flood Investigation - Industrial Park Ave </vt:lpstr>
      <vt:lpstr>Flood Investigation - Industrial Park Ave </vt:lpstr>
      <vt:lpstr>Flood Investigation - Industrial Park Ave </vt:lpstr>
      <vt:lpstr>Flood Investigation - Industrial Park Ave </vt:lpstr>
      <vt:lpstr>Flood Investigation - Industrial Park Ave </vt:lpstr>
      <vt:lpstr>Flood Investigation - Industrial Park Ave </vt:lpstr>
      <vt:lpstr>Flood Investigation - Industrial Park Ave </vt:lpstr>
      <vt:lpstr>Flood Investigation - Industrial Park Ave </vt:lpstr>
      <vt:lpstr>Flood Investigation - Industrial Park Ave </vt:lpstr>
      <vt:lpstr>PowerPoint Presentation</vt:lpstr>
    </vt:vector>
  </TitlesOfParts>
  <Company>MSA Professional Services,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Eric Thompson</dc:creator>
  <cp:lastModifiedBy>Aaron Steber</cp:lastModifiedBy>
  <cp:revision>63</cp:revision>
  <cp:lastPrinted>2019-10-14T21:21:47Z</cp:lastPrinted>
  <dcterms:created xsi:type="dcterms:W3CDTF">2019-10-11T16:41:50Z</dcterms:created>
  <dcterms:modified xsi:type="dcterms:W3CDTF">2026-09-16T12:11:47Z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0x010100B646BA47542BD446B6238D5D63885101</vt:lpwstr>
  </property>
</Properties>
</file>