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1"/>
  </p:sldMasterIdLst>
  <p:sldIdLst>
    <p:sldId id="256" r:id="rId2"/>
    <p:sldId id="277" r:id="rId3"/>
    <p:sldId id="268" r:id="rId4"/>
    <p:sldId id="276" r:id="rId5"/>
    <p:sldId id="260" r:id="rId6"/>
    <p:sldId id="280" r:id="rId7"/>
    <p:sldId id="279" r:id="rId8"/>
    <p:sldId id="278" r:id="rId9"/>
    <p:sldId id="257" r:id="rId10"/>
    <p:sldId id="264" r:id="rId11"/>
    <p:sldId id="266" r:id="rId12"/>
    <p:sldId id="267" r:id="rId13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43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47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2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9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2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88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132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00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5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4550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62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8998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50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609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4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ECE62-C94A-42E1-B148-30C58C00A2B1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32649D-0729-4F81-8121-BAFE678EB0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8FC1B-3F98-0711-8EE8-95AE169F8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9350" y="2237480"/>
            <a:ext cx="8621982" cy="2210863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BOLD 2026 Annual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84E1A2-51AD-C09B-6362-91AE3DDFD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4491" y="4362079"/>
            <a:ext cx="3180119" cy="1226958"/>
          </a:xfrm>
        </p:spPr>
        <p:txBody>
          <a:bodyPr>
            <a:no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Sean </a:t>
            </a:r>
            <a:r>
              <a:rPr lang="en-US" sz="1400" b="1" dirty="0" err="1">
                <a:solidFill>
                  <a:schemeClr val="bg1"/>
                </a:solidFill>
              </a:rPr>
              <a:t>Kuske</a:t>
            </a:r>
            <a:r>
              <a:rPr lang="en-US" sz="1400" b="1" dirty="0">
                <a:solidFill>
                  <a:schemeClr val="bg1"/>
                </a:solidFill>
              </a:rPr>
              <a:t>- Chairman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Judy Williams- Treasurer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Colton Glocke- Secretary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Dalton Davis- Village Rep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Dan Nejedlo- County Rep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Aaron </a:t>
            </a:r>
            <a:r>
              <a:rPr lang="en-US" sz="1400" b="1" dirty="0" err="1">
                <a:solidFill>
                  <a:schemeClr val="bg1"/>
                </a:solidFill>
              </a:rPr>
              <a:t>Steber</a:t>
            </a:r>
            <a:r>
              <a:rPr lang="en-US" sz="1400" b="1" dirty="0">
                <a:solidFill>
                  <a:schemeClr val="bg1"/>
                </a:solidFill>
              </a:rPr>
              <a:t>- Trustee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Jared Dorn- Trustee</a:t>
            </a:r>
          </a:p>
        </p:txBody>
      </p:sp>
    </p:spTree>
    <p:extLst>
      <p:ext uri="{BB962C8B-B14F-4D97-AF65-F5344CB8AC3E}">
        <p14:creationId xmlns:p14="http://schemas.microsoft.com/office/powerpoint/2010/main" val="210343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3A2D8-FAF3-CD93-A080-36AE11330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48574"/>
            <a:ext cx="8911687" cy="1280890"/>
          </a:xfrm>
        </p:spPr>
        <p:txBody>
          <a:bodyPr/>
          <a:lstStyle/>
          <a:p>
            <a:r>
              <a:rPr lang="en-US" dirty="0"/>
              <a:t>Minutes of 2025 Meeting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A7F336-E2FB-0410-411F-896169AC73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344225"/>
            <a:ext cx="4071274" cy="5065201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B1434C4-E968-B9DB-F0D1-A73D70EB03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804" y="1339078"/>
            <a:ext cx="4093091" cy="506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33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ED3B86-C4A4-F4A7-4024-5BF17BBC68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234" y="508958"/>
            <a:ext cx="8307239" cy="55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3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9D80D-A681-2F22-EC2F-1637E5FAB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/>
              <a:t>2026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52864-F6CC-3C96-130C-A850939F2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Harvester/Equipment Maintenance</a:t>
            </a:r>
          </a:p>
          <a:p>
            <a:pPr lvl="1"/>
            <a:r>
              <a:rPr lang="en-US" dirty="0"/>
              <a:t>Appx 155 hours, 130 truck loads equaling 900 cubic yards worth of weeds taken out of lake</a:t>
            </a:r>
          </a:p>
          <a:p>
            <a:r>
              <a:rPr lang="en-US" dirty="0"/>
              <a:t>Lake cleanup</a:t>
            </a:r>
          </a:p>
          <a:p>
            <a:pPr lvl="1"/>
            <a:r>
              <a:rPr lang="en-US" dirty="0"/>
              <a:t>49 Volunteers, 33 bags of trash, 250 Lbs. of garbage total</a:t>
            </a:r>
          </a:p>
          <a:p>
            <a:r>
              <a:rPr lang="en-US" dirty="0"/>
              <a:t>EOR watershed study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888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AB430-4217-650A-C165-79331E1BA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dirty="0"/>
              <a:t>New Business: Emmons &amp; Oliver Resources (EOR)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730C9B-68A1-3B92-DAF1-8A2E6B690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3425" y="1280079"/>
            <a:ext cx="4295955" cy="557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99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A121A-61E4-035C-8714-2A9461B90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208" y="1641894"/>
            <a:ext cx="10177882" cy="1748287"/>
          </a:xfrm>
        </p:spPr>
        <p:txBody>
          <a:bodyPr/>
          <a:lstStyle/>
          <a:p>
            <a:r>
              <a:rPr lang="en-US" dirty="0"/>
              <a:t>In 2018, BOLD invested in an Eco Cutter aquatic plant harvester, which conducts summer harvesting in boat lanes, fishing areas, and shore areas. </a:t>
            </a:r>
          </a:p>
          <a:p>
            <a:r>
              <a:rPr lang="en-US" dirty="0"/>
              <a:t>In 2023, BOLD developed the current waterway management harvesting operation plan which accompanied submittal of a mechanical aquatic plant management permit application to WDNR. </a:t>
            </a:r>
          </a:p>
        </p:txBody>
      </p:sp>
      <p:pic>
        <p:nvPicPr>
          <p:cNvPr id="4" name="Picture 3" descr="The image is a map of Outagamie County, Wisconsin, showing various types of roads, including county and village roads, and bodies of water, all sourced from a 2005 aerial photograph.&#10;&#10;AI-generated content may be incorrect.">
            <a:extLst>
              <a:ext uri="{FF2B5EF4-FFF2-40B4-BE49-F238E27FC236}">
                <a16:creationId xmlns:a16="http://schemas.microsoft.com/office/drawing/2014/main" id="{FC77EB5C-5605-78CE-2E10-AA3EDD2C9E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" r="5129" b="22470"/>
          <a:stretch>
            <a:fillRect/>
          </a:stretch>
        </p:blipFill>
        <p:spPr bwMode="auto">
          <a:xfrm rot="16200000">
            <a:off x="4458381" y="2911768"/>
            <a:ext cx="3275237" cy="42320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3D88C29-EAA8-15E5-5B19-8F323384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593" y="624110"/>
            <a:ext cx="9417020" cy="1280890"/>
          </a:xfrm>
        </p:spPr>
        <p:txBody>
          <a:bodyPr/>
          <a:lstStyle/>
          <a:p>
            <a:r>
              <a:rPr lang="en-US" dirty="0"/>
              <a:t>New Harvester Discussion</a:t>
            </a:r>
          </a:p>
        </p:txBody>
      </p:sp>
    </p:spTree>
    <p:extLst>
      <p:ext uri="{BB962C8B-B14F-4D97-AF65-F5344CB8AC3E}">
        <p14:creationId xmlns:p14="http://schemas.microsoft.com/office/powerpoint/2010/main" val="136914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CAF93-3029-18C6-AFA1-19F783E38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42E1B-4568-DEAB-B819-30B1BAB5E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Harvester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280A7-78BD-5788-C77B-DA6631C33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1"/>
            <a:ext cx="8915400" cy="4513052"/>
          </a:xfrm>
        </p:spPr>
        <p:txBody>
          <a:bodyPr>
            <a:normAutofit/>
          </a:bodyPr>
          <a:lstStyle/>
          <a:p>
            <a:r>
              <a:rPr lang="en-US" dirty="0"/>
              <a:t>Current harvesting permit is being implemented and is valid through October 2027.</a:t>
            </a:r>
          </a:p>
          <a:p>
            <a:r>
              <a:rPr lang="en-US" dirty="0"/>
              <a:t>Grant used to purchase harvester is up April of 2028, if harvester is sold before then would have to return 50% of sale price to DNR.</a:t>
            </a:r>
          </a:p>
          <a:p>
            <a:r>
              <a:rPr lang="en-US" dirty="0"/>
              <a:t>Current price of a new harvester approximately $150,000 - $300,000</a:t>
            </a:r>
          </a:p>
          <a:p>
            <a:r>
              <a:rPr lang="en-US" dirty="0"/>
              <a:t>Recreational Boating Facility Grant Program</a:t>
            </a:r>
          </a:p>
          <a:p>
            <a:pPr lvl="1"/>
            <a:r>
              <a:rPr lang="en-US" dirty="0"/>
              <a:t>Given through the Wisconsin Waterway Commission</a:t>
            </a:r>
          </a:p>
          <a:p>
            <a:pPr lvl="1"/>
            <a:r>
              <a:rPr lang="en-US" dirty="0"/>
              <a:t>50% Cost share on new harvesting equipment</a:t>
            </a:r>
          </a:p>
          <a:p>
            <a:pPr lvl="1"/>
            <a:r>
              <a:rPr lang="en-US" dirty="0"/>
              <a:t>Not currently funded for 2027</a:t>
            </a:r>
          </a:p>
          <a:p>
            <a:r>
              <a:rPr lang="en-US" dirty="0"/>
              <a:t>Board of Commissioners of Public Lands State Trust Fund Loan Program</a:t>
            </a:r>
          </a:p>
          <a:p>
            <a:pPr lvl="1"/>
            <a:r>
              <a:rPr lang="en-US" dirty="0"/>
              <a:t>Helps finance equipment purchases (currently ~6%)</a:t>
            </a:r>
          </a:p>
          <a:p>
            <a:pPr lvl="1"/>
            <a:r>
              <a:rPr lang="en-US" dirty="0"/>
              <a:t>Same rate offered by Loan Program locally through Wolf River Community Bank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8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4F62-7CED-D19E-04E6-28362F3DD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Harvester Potential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1E8F9-E65E-46E2-1299-D18B54E8A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8442" y="1540189"/>
            <a:ext cx="8915400" cy="504176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Fall of 2026 - Meet with Aquarius to review current equipment and discuss with operators what works, what doesn’t, what would be better for use on Black Otter Lake</a:t>
            </a:r>
          </a:p>
          <a:p>
            <a:r>
              <a:rPr lang="en-US" dirty="0"/>
              <a:t>Spring 2027- Decide on specifications of new harvester and get quote from Aquarius</a:t>
            </a:r>
          </a:p>
          <a:p>
            <a:r>
              <a:rPr lang="en-US" dirty="0"/>
              <a:t>Summer of 2027 – Order new harvester (10-12 month lead time), Aquarius agrees to wave down payment until receiving grant funds</a:t>
            </a:r>
          </a:p>
          <a:p>
            <a:r>
              <a:rPr lang="en-US" dirty="0"/>
              <a:t>Fall of 2027 – Update current waterway management harvesting operation plan and accompanied submittal of a new mechanical aquatic plant management permit application to WDNR for 2028</a:t>
            </a:r>
          </a:p>
          <a:p>
            <a:r>
              <a:rPr lang="en-US" dirty="0"/>
              <a:t>Spring of 2028 – Apply for 50% matching grant funds for harvester through Recreational Boating Facility Grant Program, Aquarius to complete grant paperwork for BOLD</a:t>
            </a:r>
          </a:p>
          <a:p>
            <a:r>
              <a:rPr lang="en-US" dirty="0"/>
              <a:t>Spring of 2028 – New permit approved for harvesting in 2028</a:t>
            </a:r>
          </a:p>
          <a:p>
            <a:r>
              <a:rPr lang="en-US" dirty="0"/>
              <a:t>Summer of 2028 – New Harvester delivered for 2028 harvesting</a:t>
            </a:r>
          </a:p>
          <a:p>
            <a:r>
              <a:rPr lang="en-US" dirty="0"/>
              <a:t>Summer of 2028 – Grant funds received and down payment on new harvester paid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752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CFEC201-168B-79CE-E0A9-3E85D51B5B19}"/>
              </a:ext>
            </a:extLst>
          </p:cNvPr>
          <p:cNvSpPr txBox="1"/>
          <p:nvPr/>
        </p:nvSpPr>
        <p:spPr>
          <a:xfrm>
            <a:off x="4994694" y="241539"/>
            <a:ext cx="1632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Budget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E1FE19-F942-FD60-8815-A44C3738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83" y="826314"/>
            <a:ext cx="4370717" cy="58467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785810-2B99-FA7B-27C8-96509F8B3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370" y="2522819"/>
            <a:ext cx="4710388" cy="181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245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CBA62-5DE2-3E6F-66F3-66AEFCCA0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 and Consider Approval of Proposed Budget</a:t>
            </a:r>
          </a:p>
        </p:txBody>
      </p:sp>
      <p:pic>
        <p:nvPicPr>
          <p:cNvPr id="1026" name="Picture 2" descr="Budget Fiscal Year 2025 – HCPSS">
            <a:extLst>
              <a:ext uri="{FF2B5EF4-FFF2-40B4-BE49-F238E27FC236}">
                <a16:creationId xmlns:a16="http://schemas.microsoft.com/office/drawing/2014/main" id="{1551AB04-D7FA-3F7A-4EF7-5975B71D2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494" y="2346024"/>
            <a:ext cx="6927012" cy="360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717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C1D6C-BF78-A487-3F06-2300D5133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Election of Commissioners by Secret Ballot</a:t>
            </a:r>
          </a:p>
        </p:txBody>
      </p:sp>
      <p:pic>
        <p:nvPicPr>
          <p:cNvPr id="1026" name="Picture 2" descr="It's Time to Vote - Lafayette Urban Ministry">
            <a:extLst>
              <a:ext uri="{FF2B5EF4-FFF2-40B4-BE49-F238E27FC236}">
                <a16:creationId xmlns:a16="http://schemas.microsoft.com/office/drawing/2014/main" id="{5FE2820A-E47A-ADD6-8C29-ED142C7D2C4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298" y="2380891"/>
            <a:ext cx="8373561" cy="3165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837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86ED-3FCF-9119-2B5A-28849FFBF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654" y="401216"/>
            <a:ext cx="7259216" cy="1503784"/>
          </a:xfrm>
          <a:noFill/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bg1"/>
                </a:solidFill>
              </a:rPr>
              <a:t>Adjourn Meeting</a:t>
            </a:r>
            <a:r>
              <a:rPr lang="en-US" sz="6600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4172C-DD57-0736-DFCA-C2E8E1A01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678" y="2286000"/>
            <a:ext cx="9255934" cy="36252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Thank you all for coming!</a:t>
            </a:r>
          </a:p>
        </p:txBody>
      </p:sp>
    </p:spTree>
    <p:extLst>
      <p:ext uri="{BB962C8B-B14F-4D97-AF65-F5344CB8AC3E}">
        <p14:creationId xmlns:p14="http://schemas.microsoft.com/office/powerpoint/2010/main" val="63710607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39113</TotalTime>
  <Words>438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Wisp</vt:lpstr>
      <vt:lpstr>BOLD 2026 Annual Meeting </vt:lpstr>
      <vt:lpstr>Minutes of 2025 Meeting</vt:lpstr>
      <vt:lpstr>PowerPoint Presentation</vt:lpstr>
      <vt:lpstr>2026 Accomplishments</vt:lpstr>
      <vt:lpstr>New Business: Emmons &amp; Oliver Resources (EOR)  </vt:lpstr>
      <vt:lpstr>New Harvester Discussion</vt:lpstr>
      <vt:lpstr>New Harvester Discussion</vt:lpstr>
      <vt:lpstr>New Harvester Potential Plan</vt:lpstr>
      <vt:lpstr>PowerPoint Presentation</vt:lpstr>
      <vt:lpstr>Review and Consider Approval of Proposed Budget</vt:lpstr>
      <vt:lpstr>Election of Commissioners by Secret Ballot</vt:lpstr>
      <vt:lpstr>Adjourn Meeting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BOLD 2023 Annual Meeting</dc:title>
  <dc:creator>Carl McCrary</dc:creator>
  <cp:lastModifiedBy>Aaron Steber</cp:lastModifiedBy>
  <cp:revision>38</cp:revision>
  <cp:lastPrinted>2025-08-26T13:09:00Z</cp:lastPrinted>
  <dcterms:created xsi:type="dcterms:W3CDTF">2023-08-22T20:11:38Z</dcterms:created>
  <dcterms:modified xsi:type="dcterms:W3CDTF">2026-08-27T13:56:00Z</dcterms:modified>
</cp:coreProperties>
</file>